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435" r:id="rId2"/>
    <p:sldId id="398" r:id="rId3"/>
    <p:sldId id="404" r:id="rId4"/>
    <p:sldId id="409" r:id="rId5"/>
    <p:sldId id="388" r:id="rId6"/>
    <p:sldId id="390" r:id="rId7"/>
    <p:sldId id="410" r:id="rId8"/>
    <p:sldId id="412" r:id="rId9"/>
    <p:sldId id="411" r:id="rId10"/>
    <p:sldId id="406" r:id="rId11"/>
    <p:sldId id="300" r:id="rId12"/>
    <p:sldId id="384" r:id="rId13"/>
    <p:sldId id="405" r:id="rId14"/>
    <p:sldId id="374" r:id="rId15"/>
    <p:sldId id="399" r:id="rId16"/>
    <p:sldId id="400" r:id="rId17"/>
    <p:sldId id="383" r:id="rId18"/>
    <p:sldId id="401" r:id="rId19"/>
    <p:sldId id="402" r:id="rId20"/>
    <p:sldId id="397" r:id="rId21"/>
    <p:sldId id="408" r:id="rId22"/>
    <p:sldId id="403" r:id="rId23"/>
    <p:sldId id="379" r:id="rId24"/>
    <p:sldId id="387" r:id="rId25"/>
    <p:sldId id="302" r:id="rId26"/>
    <p:sldId id="418" r:id="rId27"/>
    <p:sldId id="391" r:id="rId28"/>
    <p:sldId id="433" r:id="rId29"/>
    <p:sldId id="432" r:id="rId30"/>
    <p:sldId id="419" r:id="rId31"/>
    <p:sldId id="416" r:id="rId32"/>
    <p:sldId id="417" r:id="rId33"/>
    <p:sldId id="393" r:id="rId34"/>
    <p:sldId id="429" r:id="rId35"/>
    <p:sldId id="431" r:id="rId36"/>
    <p:sldId id="428" r:id="rId37"/>
    <p:sldId id="259" r:id="rId38"/>
    <p:sldId id="420" r:id="rId39"/>
    <p:sldId id="421" r:id="rId40"/>
    <p:sldId id="422" r:id="rId41"/>
    <p:sldId id="423" r:id="rId42"/>
    <p:sldId id="260" r:id="rId43"/>
    <p:sldId id="424" r:id="rId44"/>
    <p:sldId id="425" r:id="rId45"/>
    <p:sldId id="261" r:id="rId46"/>
    <p:sldId id="427" r:id="rId47"/>
    <p:sldId id="426" r:id="rId48"/>
    <p:sldId id="437" r:id="rId49"/>
    <p:sldId id="438" r:id="rId50"/>
    <p:sldId id="439" r:id="rId51"/>
    <p:sldId id="440" r:id="rId52"/>
    <p:sldId id="442" r:id="rId53"/>
    <p:sldId id="443" r:id="rId54"/>
    <p:sldId id="436" r:id="rId55"/>
    <p:sldId id="441" r:id="rId56"/>
    <p:sldId id="258"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 Brunt" initials="CB" lastIdx="1" clrIdx="0">
    <p:extLst>
      <p:ext uri="{19B8F6BF-5375-455C-9EA6-DF929625EA0E}">
        <p15:presenceInfo xmlns:p15="http://schemas.microsoft.com/office/powerpoint/2012/main" userId="4c6b77d5fca0cc6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D0E13"/>
    <a:srgbClr val="0065B0"/>
    <a:srgbClr val="1F988A"/>
    <a:srgbClr val="531223"/>
    <a:srgbClr val="083237"/>
    <a:srgbClr val="0F435F"/>
    <a:srgbClr val="1D2136"/>
    <a:srgbClr val="F0F0F0"/>
    <a:srgbClr val="646464"/>
    <a:srgbClr val="2E5400"/>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697E4D-5F0F-4EF9-9F27-ADB1129ADFDB}" v="5" dt="2025-10-05T15:04:02.4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napToGrid="0" showGuides="1">
      <p:cViewPr varScale="1">
        <p:scale>
          <a:sx n="110" d="100"/>
          <a:sy n="110" d="100"/>
        </p:scale>
        <p:origin x="1986" y="108"/>
      </p:cViewPr>
      <p:guideLst>
        <p:guide orient="horz" pos="2160"/>
        <p:guide pos="3840"/>
      </p:guideLst>
    </p:cSldViewPr>
  </p:slideViewPr>
  <p:notesTextViewPr>
    <p:cViewPr>
      <p:scale>
        <a:sx n="1" d="1"/>
        <a:sy n="1" d="1"/>
      </p:scale>
      <p:origin x="0" y="0"/>
    </p:cViewPr>
  </p:notesTextViewPr>
  <p:sorterViewPr>
    <p:cViewPr>
      <p:scale>
        <a:sx n="100" d="100"/>
        <a:sy n="100" d="100"/>
      </p:scale>
      <p:origin x="0" y="-1476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A551E8-2591-D944-80FD-E935912783A2}" type="datetimeFigureOut">
              <a:rPr lang="en-GB" smtClean="0"/>
              <a:t>05/10/2025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C36875-C869-DE4E-9C94-370E4490A255}" type="slidenum">
              <a:rPr lang="en-GB" smtClean="0"/>
              <a:t>‹#›</a:t>
            </a:fld>
            <a:endParaRPr lang="en-GB"/>
          </a:p>
        </p:txBody>
      </p:sp>
    </p:spTree>
    <p:extLst>
      <p:ext uri="{BB962C8B-B14F-4D97-AF65-F5344CB8AC3E}">
        <p14:creationId xmlns:p14="http://schemas.microsoft.com/office/powerpoint/2010/main" val="35950741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4334D02-8214-9D43-BA2B-5FDE478EAED1}" type="slidenum">
              <a:rPr lang="en-US" smtClean="0"/>
              <a:t>11</a:t>
            </a:fld>
            <a:endParaRPr lang="en-US"/>
          </a:p>
        </p:txBody>
      </p:sp>
    </p:spTree>
    <p:extLst>
      <p:ext uri="{BB962C8B-B14F-4D97-AF65-F5344CB8AC3E}">
        <p14:creationId xmlns:p14="http://schemas.microsoft.com/office/powerpoint/2010/main" val="34646014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25</a:t>
            </a:fld>
            <a:endParaRPr lang="en-US"/>
          </a:p>
        </p:txBody>
      </p:sp>
    </p:spTree>
    <p:extLst>
      <p:ext uri="{BB962C8B-B14F-4D97-AF65-F5344CB8AC3E}">
        <p14:creationId xmlns:p14="http://schemas.microsoft.com/office/powerpoint/2010/main" val="393588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4334D02-8214-9D43-BA2B-5FDE478EAED1}" type="slidenum">
              <a:rPr lang="en-US" smtClean="0"/>
              <a:t>31</a:t>
            </a:fld>
            <a:endParaRPr lang="en-US"/>
          </a:p>
        </p:txBody>
      </p:sp>
    </p:spTree>
    <p:extLst>
      <p:ext uri="{BB962C8B-B14F-4D97-AF65-F5344CB8AC3E}">
        <p14:creationId xmlns:p14="http://schemas.microsoft.com/office/powerpoint/2010/main" val="20407214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1_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81626598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RE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00AA5542-513D-3A81-CE59-64078F63A19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pic>
        <p:nvPicPr>
          <p:cNvPr id="5" name="Picture 7">
            <a:extLst>
              <a:ext uri="{FF2B5EF4-FFF2-40B4-BE49-F238E27FC236}">
                <a16:creationId xmlns:a16="http://schemas.microsoft.com/office/drawing/2014/main" id="{0671EA10-544E-FD97-D8D6-4FFEB57933B4}"/>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295728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LUE">
    <p:bg>
      <p:bgPr>
        <a:solidFill>
          <a:srgbClr val="0065B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F3796388-8CAB-06F3-F3AC-1DF39B22D978}"/>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205603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GREEN">
    <p:bg>
      <p:bgPr>
        <a:solidFill>
          <a:srgbClr val="2E54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5ED28EF1-56E6-3AE8-317A-F3F3B3FB854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9236753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URPLE">
    <p:bg>
      <p:bgPr>
        <a:solidFill>
          <a:srgbClr val="7030A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F2C34A8F-878A-6B87-8FB1-B98CA225602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3432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ORANGE">
    <p:bg>
      <p:bgPr>
        <a:solidFill>
          <a:srgbClr val="C83E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29EE1BB3-BC73-D9C0-C17B-EFD63C97193F}"/>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5769586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PETROL">
    <p:bg>
      <p:bgPr>
        <a:solidFill>
          <a:srgbClr val="073137"/>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E32D0E37-7BBE-2D1B-FAB8-758B81975F7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576528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SEA BLUE">
    <p:bg>
      <p:bgPr>
        <a:solidFill>
          <a:srgbClr val="0F42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EC5EC4C5-626B-0A8C-C246-8659F3F950E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3738574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BURGUNDY">
    <p:bg>
      <p:bgPr>
        <a:solidFill>
          <a:srgbClr val="52162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8" name="TextBox 7">
            <a:extLst>
              <a:ext uri="{FF2B5EF4-FFF2-40B4-BE49-F238E27FC236}">
                <a16:creationId xmlns:a16="http://schemas.microsoft.com/office/drawing/2014/main" id="{FCD98B6C-9C88-7DCF-A277-EB548A52A27D}"/>
              </a:ext>
            </a:extLst>
          </p:cNvPr>
          <p:cNvSpPr txBox="1"/>
          <p:nvPr userDrawn="1"/>
        </p:nvSpPr>
        <p:spPr>
          <a:xfrm>
            <a:off x="3558012" y="6414295"/>
            <a:ext cx="8319247" cy="230183"/>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Department of Science and Engineering Department | 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1329217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 No Brand TEAL">
    <p:bg>
      <p:bgPr>
        <a:solidFill>
          <a:srgbClr val="1A7E7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843406" y="1688451"/>
            <a:ext cx="10092818" cy="770455"/>
          </a:xfrm>
        </p:spPr>
        <p:txBody>
          <a:bodyPr anchor="t" anchorCtr="0"/>
          <a:lstStyle>
            <a:lvl1pPr algn="l">
              <a:lnSpc>
                <a:spcPct val="75000"/>
              </a:lnSpc>
              <a:defRPr sz="6000" b="1" i="0">
                <a:solidFill>
                  <a:schemeClr val="bg1"/>
                </a:solidFill>
                <a:latin typeface="Trebuchet MS" panose="020B0703020202090204" pitchFamily="34" charset="0"/>
              </a:defRPr>
            </a:lvl1pPr>
          </a:lstStyle>
          <a:p>
            <a:r>
              <a:rPr lang="en-US" dirty="0"/>
              <a:t>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843406" y="2696894"/>
            <a:ext cx="6423024" cy="770455"/>
          </a:xfrm>
          <a:prstGeom prst="rect">
            <a:avLst/>
          </a:prstGeom>
        </p:spPr>
        <p:txBody>
          <a:bodyPr/>
          <a:lstStyle>
            <a:lvl1pPr marL="0" indent="0" algn="l">
              <a:lnSpc>
                <a:spcPct val="75000"/>
              </a:lnSpc>
              <a:spcAft>
                <a:spcPts val="750"/>
              </a:spcAft>
              <a:buNone/>
              <a:defRPr sz="2800" b="1" i="0">
                <a:solidFill>
                  <a:schemeClr val="bg1"/>
                </a:solidFill>
                <a:latin typeface="Trebuchet MS" panose="020B070302020209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sp>
        <p:nvSpPr>
          <p:cNvPr id="4" name="Rectangle 3">
            <a:extLst>
              <a:ext uri="{FF2B5EF4-FFF2-40B4-BE49-F238E27FC236}">
                <a16:creationId xmlns:a16="http://schemas.microsoft.com/office/drawing/2014/main" id="{F9F0F7C2-A67D-66EE-A016-8A7C4F2B2861}"/>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 name="TextBox 6">
            <a:extLst>
              <a:ext uri="{FF2B5EF4-FFF2-40B4-BE49-F238E27FC236}">
                <a16:creationId xmlns:a16="http://schemas.microsoft.com/office/drawing/2014/main" id="{6BAFEEB6-0319-7858-24FB-8F1A2B0047C2}"/>
              </a:ext>
            </a:extLst>
          </p:cNvPr>
          <p:cNvSpPr txBox="1"/>
          <p:nvPr userDrawn="1"/>
        </p:nvSpPr>
        <p:spPr>
          <a:xfrm>
            <a:off x="3822192" y="2761488"/>
            <a:ext cx="0" cy="0"/>
          </a:xfrm>
          <a:prstGeom prst="rect">
            <a:avLst/>
          </a:prstGeom>
          <a:noFill/>
        </p:spPr>
        <p:txBody>
          <a:bodyPr wrap="none" lIns="0" tIns="0" rIns="0" bIns="0" rtlCol="0">
            <a:noAutofit/>
          </a:bodyPr>
          <a:lstStyle/>
          <a:p>
            <a:pPr algn="l"/>
            <a:endParaRPr lang="en-US" dirty="0"/>
          </a:p>
        </p:txBody>
      </p:sp>
      <p:sp>
        <p:nvSpPr>
          <p:cNvPr id="9" name="TextBox 8">
            <a:extLst>
              <a:ext uri="{FF2B5EF4-FFF2-40B4-BE49-F238E27FC236}">
                <a16:creationId xmlns:a16="http://schemas.microsoft.com/office/drawing/2014/main" id="{6A0A65DC-0CFD-1D54-9A49-4C9557469FB2}"/>
              </a:ext>
            </a:extLst>
          </p:cNvPr>
          <p:cNvSpPr txBox="1"/>
          <p:nvPr userDrawn="1"/>
        </p:nvSpPr>
        <p:spPr>
          <a:xfrm>
            <a:off x="2670048" y="2505456"/>
            <a:ext cx="0" cy="0"/>
          </a:xfrm>
          <a:prstGeom prst="rect">
            <a:avLst/>
          </a:prstGeom>
          <a:noFill/>
        </p:spPr>
        <p:txBody>
          <a:bodyPr wrap="none" lIns="0" tIns="0" rIns="0" bIns="0" rtlCol="0">
            <a:noAutofit/>
          </a:bodyPr>
          <a:lstStyle/>
          <a:p>
            <a:pPr algn="l"/>
            <a:endParaRPr lang="en-US" dirty="0"/>
          </a:p>
        </p:txBody>
      </p:sp>
      <p:sp>
        <p:nvSpPr>
          <p:cNvPr id="11" name="TextBox 10">
            <a:extLst>
              <a:ext uri="{FF2B5EF4-FFF2-40B4-BE49-F238E27FC236}">
                <a16:creationId xmlns:a16="http://schemas.microsoft.com/office/drawing/2014/main" id="{9EE332F5-1D65-2E83-0171-57EC3D11ABC0}"/>
              </a:ext>
            </a:extLst>
          </p:cNvPr>
          <p:cNvSpPr txBox="1"/>
          <p:nvPr userDrawn="1"/>
        </p:nvSpPr>
        <p:spPr>
          <a:xfrm>
            <a:off x="156479" y="6418998"/>
            <a:ext cx="2577929" cy="230183"/>
          </a:xfrm>
          <a:prstGeom prst="rect">
            <a:avLst/>
          </a:prstGeom>
          <a:noFill/>
        </p:spPr>
        <p:txBody>
          <a:bodyPr wrap="square" lIns="0" tIns="0" rIns="0" bIns="0" rtlCol="0">
            <a:noAutofit/>
          </a:bodyPr>
          <a:lstStyle/>
          <a:p>
            <a:pPr lvl="1" algn="ctr"/>
            <a:r>
              <a:rPr lang="en-GB" sz="1400" b="0" i="0" baseline="0" dirty="0" err="1">
                <a:solidFill>
                  <a:schemeClr val="bg1"/>
                </a:solidFill>
                <a:effectLst/>
                <a:latin typeface="Trebuchet MS" panose="020B0703020202090204" pitchFamily="34" charset="0"/>
              </a:rPr>
              <a:t>martin.reid@solent.ac.uk</a:t>
            </a:r>
            <a:endParaRPr lang="en-GB" sz="1400" baseline="0" dirty="0">
              <a:solidFill>
                <a:schemeClr val="bg1"/>
              </a:solidFill>
              <a:latin typeface="Trebuchet MS" panose="020B0703020202090204" pitchFamily="34" charset="0"/>
            </a:endParaRPr>
          </a:p>
        </p:txBody>
      </p:sp>
      <p:sp>
        <p:nvSpPr>
          <p:cNvPr id="5" name="TextBox 4">
            <a:extLst>
              <a:ext uri="{FF2B5EF4-FFF2-40B4-BE49-F238E27FC236}">
                <a16:creationId xmlns:a16="http://schemas.microsoft.com/office/drawing/2014/main" id="{3D830645-5E1A-0CDB-BBCF-A2DDE3B0055F}"/>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831801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05/10/2025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777462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33951670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05/10/2025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995842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05/10/2025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55969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r>
              <a:rPr lang="en-GB"/>
              <a:t>Click icon to add picture</a:t>
            </a:r>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r>
              <a:rPr lang="en-GB"/>
              <a:t>Click icon to add picture</a:t>
            </a:r>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r>
              <a:rPr lang="en-GB"/>
              <a:t>Click icon to add picture</a:t>
            </a:r>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r>
              <a:rPr lang="en-GB"/>
              <a:t>Click icon to add picture</a:t>
            </a:r>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
        <p:nvSpPr>
          <p:cNvPr id="7" name="Date Placeholder 6">
            <a:extLst>
              <a:ext uri="{FF2B5EF4-FFF2-40B4-BE49-F238E27FC236}">
                <a16:creationId xmlns:a16="http://schemas.microsoft.com/office/drawing/2014/main" id="{6BA34DF2-D2B7-E705-3289-668949357776}"/>
              </a:ext>
            </a:extLst>
          </p:cNvPr>
          <p:cNvSpPr>
            <a:spLocks noGrp="1"/>
          </p:cNvSpPr>
          <p:nvPr>
            <p:ph type="dt" sz="half" idx="20"/>
          </p:nvPr>
        </p:nvSpPr>
        <p:spPr/>
        <p:txBody>
          <a:bodyPr/>
          <a:lstStyle/>
          <a:p>
            <a:fld id="{F36E75EB-DC0B-7844-886B-D9E3565C673B}" type="datetime1">
              <a:rPr lang="en-GB" smtClean="0"/>
              <a:t>05/10/2025</a:t>
            </a:fld>
            <a:endParaRPr lang="en-GB" dirty="0"/>
          </a:p>
        </p:txBody>
      </p:sp>
      <p:sp>
        <p:nvSpPr>
          <p:cNvPr id="8" name="Footer Placeholder 7">
            <a:extLst>
              <a:ext uri="{FF2B5EF4-FFF2-40B4-BE49-F238E27FC236}">
                <a16:creationId xmlns:a16="http://schemas.microsoft.com/office/drawing/2014/main" id="{5C6A0B10-512B-AD15-12EB-CCF052E49FE4}"/>
              </a:ext>
            </a:extLst>
          </p:cNvPr>
          <p:cNvSpPr>
            <a:spLocks noGrp="1"/>
          </p:cNvSpPr>
          <p:nvPr>
            <p:ph type="ftr" sz="quarter" idx="21"/>
          </p:nvPr>
        </p:nvSpPr>
        <p:spPr/>
        <p:txBody>
          <a:bodyPr/>
          <a:lstStyle/>
          <a:p>
            <a:r>
              <a:rPr lang="en-GB"/>
              <a:t>Document title goes here</a:t>
            </a:r>
            <a:endParaRPr lang="en-GB" dirty="0"/>
          </a:p>
        </p:txBody>
      </p:sp>
      <p:sp>
        <p:nvSpPr>
          <p:cNvPr id="10" name="Slide Number Placeholder 9">
            <a:extLst>
              <a:ext uri="{FF2B5EF4-FFF2-40B4-BE49-F238E27FC236}">
                <a16:creationId xmlns:a16="http://schemas.microsoft.com/office/drawing/2014/main" id="{61264260-746A-BA0E-2DA3-13C75E46B06E}"/>
              </a:ext>
            </a:extLst>
          </p:cNvPr>
          <p:cNvSpPr>
            <a:spLocks noGrp="1"/>
          </p:cNvSpPr>
          <p:nvPr>
            <p:ph type="sldNum" sz="quarter" idx="22"/>
          </p:nvPr>
        </p:nvSpPr>
        <p:spPr/>
        <p:txBody>
          <a:bodyPr/>
          <a:lstStyle/>
          <a:p>
            <a:fld id="{4740549F-F38D-43A2-B780-492AA5F1A2EE}" type="slidenum">
              <a:rPr lang="en-GB" smtClean="0"/>
              <a:pPr/>
              <a:t>‹#›</a:t>
            </a:fld>
            <a:endParaRPr lang="en-GB" dirty="0"/>
          </a:p>
        </p:txBody>
      </p:sp>
    </p:spTree>
    <p:extLst>
      <p:ext uri="{BB962C8B-B14F-4D97-AF65-F5344CB8AC3E}">
        <p14:creationId xmlns:p14="http://schemas.microsoft.com/office/powerpoint/2010/main" val="28986610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05/10/2025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0236905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7" y="6454630"/>
            <a:ext cx="2546995"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95887164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05/10/2025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2501118"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6409044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05/10/2025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r>
              <a:rPr lang="en-GB"/>
              <a:t>Click icon to add picture</a:t>
            </a:r>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1419790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05/10/2025</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r>
              <a:rPr lang="en-GB"/>
              <a:t>Click icon to add picture</a:t>
            </a:r>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7" y="6454630"/>
            <a:ext cx="2164601"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371843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No Footer - 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5307109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No Brand Footer -whit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905E0B53-0EE5-2FED-CDE3-50CE6502F54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2506950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2457392400"/>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No Brand Footer - Red">
    <p:bg>
      <p:bgPr>
        <a:solidFill>
          <a:srgbClr val="C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4BCDC060-AA88-76B4-40DB-B33C384844A5}"/>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0884967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ue">
    <p:bg>
      <p:bgPr>
        <a:solidFill>
          <a:srgbClr val="0065B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8B0D9DB1-813A-7314-2F1C-5A5E25FC7808}"/>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65246507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No Brand Footer - NAVY">
    <p:bg>
      <p:bgPr>
        <a:solidFill>
          <a:srgbClr val="1D2136"/>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D09B9DA3-0431-097D-3392-2E3B40D279F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9904970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No Brand Footer - SEA BLUE">
    <p:bg>
      <p:bgPr>
        <a:solidFill>
          <a:srgbClr val="0F435F"/>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F24662C9-E704-627F-D34C-FB682E08BCDC}"/>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60532459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No Brand Footer - PETROL BLUE">
    <p:bg>
      <p:bgPr>
        <a:solidFill>
          <a:srgbClr val="083237"/>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40E7359F-CC82-4A20-C77D-142091EB74DB}"/>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2985896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en">
    <p:bg>
      <p:bgPr>
        <a:solidFill>
          <a:srgbClr val="2E54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CF818E87-18AF-C315-4F8B-DFA2BC73F6A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374729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4_No Brand Footer - Purple">
    <p:bg>
      <p:bgPr>
        <a:solidFill>
          <a:schemeClr val="tx2">
            <a:lumMod val="50000"/>
            <a:lumOff val="5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20AD4249-3919-0D8F-299A-DA702404CC5B}"/>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3924072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No Brand Footer - 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cxnSp>
        <p:nvCxnSpPr>
          <p:cNvPr id="5" name="Straight Connector 4">
            <a:extLst>
              <a:ext uri="{FF2B5EF4-FFF2-40B4-BE49-F238E27FC236}">
                <a16:creationId xmlns:a16="http://schemas.microsoft.com/office/drawing/2014/main" id="{CCAB07FA-96AD-2713-E14A-84E2FCB1F8F2}"/>
              </a:ext>
            </a:extLst>
          </p:cNvPr>
          <p:cNvCxnSpPr/>
          <p:nvPr userDrawn="1"/>
        </p:nvCxnSpPr>
        <p:spPr>
          <a:xfrm>
            <a:off x="0" y="6181273"/>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926ADA2F-9AE8-EC21-3A75-A4E996151C89}"/>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1818000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No Brand Footer - Grey">
    <p:bg>
      <p:bgPr>
        <a:solidFill>
          <a:srgbClr val="646464"/>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BBB62846-C9D1-E839-EE7E-D671ECB8400C}"/>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158735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No Brand Footer - Light Grey">
    <p:bg>
      <p:bgPr>
        <a:solidFill>
          <a:srgbClr val="F0F0F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72613E8F-F851-70F5-66BE-E0EB05C42631}"/>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1887532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plain red">
    <p:bg>
      <p:bgPr>
        <a:solidFill>
          <a:srgbClr val="CE142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10257530" y="441287"/>
            <a:ext cx="1347095" cy="1347095"/>
          </a:xfrm>
          <a:prstGeom prst="rect">
            <a:avLst/>
          </a:prstGeom>
        </p:spPr>
      </p:pic>
    </p:spTree>
    <p:extLst>
      <p:ext uri="{BB962C8B-B14F-4D97-AF65-F5344CB8AC3E}">
        <p14:creationId xmlns:p14="http://schemas.microsoft.com/office/powerpoint/2010/main" val="181023234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No Brand Footer - BURGUNDY">
    <p:bg>
      <p:bgPr>
        <a:solidFill>
          <a:srgbClr val="531223"/>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D6FE43B1-A750-8137-C1A5-932E880534A2}"/>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3443594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No Brand Footer - TEAL">
    <p:bg>
      <p:bgPr>
        <a:solidFill>
          <a:srgbClr val="1F988A"/>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extBox 1">
            <a:extLst>
              <a:ext uri="{FF2B5EF4-FFF2-40B4-BE49-F238E27FC236}">
                <a16:creationId xmlns:a16="http://schemas.microsoft.com/office/drawing/2014/main" id="{1B7592F0-FE15-2D4F-517D-9415DD3E86C8}"/>
              </a:ext>
            </a:extLst>
          </p:cNvPr>
          <p:cNvSpPr txBox="1"/>
          <p:nvPr userDrawn="1"/>
        </p:nvSpPr>
        <p:spPr>
          <a:xfrm>
            <a:off x="7015397" y="1439056"/>
            <a:ext cx="0" cy="0"/>
          </a:xfrm>
          <a:prstGeom prst="rect">
            <a:avLst/>
          </a:prstGeom>
          <a:noFill/>
        </p:spPr>
        <p:txBody>
          <a:bodyPr wrap="none" lIns="0" tIns="0" rIns="0" bIns="0" rtlCol="0">
            <a:noAutofit/>
          </a:bodyPr>
          <a:lstStyle/>
          <a:p>
            <a:pPr algn="l"/>
            <a:endParaRPr lang="en-US" dirty="0"/>
          </a:p>
        </p:txBody>
      </p:sp>
      <p:sp>
        <p:nvSpPr>
          <p:cNvPr id="3" name="TextBox 2">
            <a:extLst>
              <a:ext uri="{FF2B5EF4-FFF2-40B4-BE49-F238E27FC236}">
                <a16:creationId xmlns:a16="http://schemas.microsoft.com/office/drawing/2014/main" id="{31CE7586-CDA0-184D-0901-32921E632AD7}"/>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404619552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3611374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10773018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208288694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949512"/>
            <a:ext cx="1347095" cy="1347095"/>
          </a:xfrm>
          <a:prstGeom prst="rect">
            <a:avLst/>
          </a:prstGeom>
        </p:spPr>
      </p:pic>
    </p:spTree>
    <p:extLst>
      <p:ext uri="{BB962C8B-B14F-4D97-AF65-F5344CB8AC3E}">
        <p14:creationId xmlns:p14="http://schemas.microsoft.com/office/powerpoint/2010/main" val="359662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TextBox 2">
            <a:extLst>
              <a:ext uri="{FF2B5EF4-FFF2-40B4-BE49-F238E27FC236}">
                <a16:creationId xmlns:a16="http://schemas.microsoft.com/office/drawing/2014/main" id="{377A8D24-7373-0441-4805-78A7E08C68CE}"/>
              </a:ext>
            </a:extLst>
          </p:cNvPr>
          <p:cNvSpPr txBox="1"/>
          <p:nvPr userDrawn="1"/>
        </p:nvSpPr>
        <p:spPr>
          <a:xfrm>
            <a:off x="3558012" y="6414295"/>
            <a:ext cx="8319247" cy="230183"/>
          </a:xfrm>
          <a:prstGeom prst="rect">
            <a:avLst/>
          </a:prstGeom>
          <a:noFill/>
        </p:spPr>
        <p:txBody>
          <a:bodyPr wrap="square" lIns="0" tIns="0" rIns="0" bIns="0" rtlCol="0">
            <a:noAutofit/>
          </a:bodyPr>
          <a:lstStyle/>
          <a:p>
            <a:pPr lvl="1" algn="r"/>
            <a:r>
              <a:rPr lang="en-GB" sz="1400" b="0" i="0" dirty="0">
                <a:solidFill>
                  <a:schemeClr val="bg1"/>
                </a:solidFill>
                <a:effectLst/>
                <a:latin typeface="Trebuchet MS" panose="020B0703020202090204" pitchFamily="34" charset="0"/>
              </a:rPr>
              <a:t>Southampton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30758641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42063"/>
            <a:ext cx="1347095" cy="1347095"/>
          </a:xfrm>
          <a:prstGeom prst="rect">
            <a:avLst/>
          </a:prstGeom>
        </p:spPr>
      </p:pic>
    </p:spTree>
    <p:extLst>
      <p:ext uri="{BB962C8B-B14F-4D97-AF65-F5344CB8AC3E}">
        <p14:creationId xmlns:p14="http://schemas.microsoft.com/office/powerpoint/2010/main" val="34820731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2290534841"/>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0" y="4853680"/>
            <a:ext cx="1347095" cy="1347095"/>
          </a:xfrm>
          <a:prstGeom prst="rect">
            <a:avLst/>
          </a:prstGeom>
        </p:spPr>
      </p:pic>
    </p:spTree>
    <p:extLst>
      <p:ext uri="{BB962C8B-B14F-4D97-AF65-F5344CB8AC3E}">
        <p14:creationId xmlns:p14="http://schemas.microsoft.com/office/powerpoint/2010/main" val="395637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r>
              <a:rPr lang="en-GB"/>
              <a:t>Click icon to add picture</a:t>
            </a:r>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GB"/>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257531" y="442063"/>
            <a:ext cx="1347095" cy="1347095"/>
          </a:xfrm>
          <a:prstGeom prst="rect">
            <a:avLst/>
          </a:prstGeom>
        </p:spPr>
      </p:pic>
    </p:spTree>
    <p:extLst>
      <p:ext uri="{BB962C8B-B14F-4D97-AF65-F5344CB8AC3E}">
        <p14:creationId xmlns:p14="http://schemas.microsoft.com/office/powerpoint/2010/main" val="32654449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My intro slide">
    <p:bg>
      <p:bgPr>
        <a:solidFill>
          <a:srgbClr val="CD1423"/>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621441-7FAF-AAD7-6496-75A68396591B}"/>
              </a:ext>
            </a:extLst>
          </p:cNvPr>
          <p:cNvSpPr/>
          <p:nvPr userDrawn="1"/>
        </p:nvSpPr>
        <p:spPr>
          <a:xfrm>
            <a:off x="4300403" y="2425022"/>
            <a:ext cx="7307507" cy="1612749"/>
          </a:xfrm>
          <a:prstGeom prst="rect">
            <a:avLst/>
          </a:prstGeom>
        </p:spPr>
        <p:txBody>
          <a:bodyPr wrap="square">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GB" sz="2000" b="0" i="0" dirty="0">
                <a:solidFill>
                  <a:schemeClr val="bg1"/>
                </a:solidFill>
                <a:effectLst/>
                <a:latin typeface="+mn-lt"/>
              </a:rPr>
              <a:t>Course Leader Apprenticeship Programme Manager – Digital</a:t>
            </a:r>
            <a:br>
              <a:rPr lang="en-GB" sz="2400" b="0" i="0" dirty="0">
                <a:solidFill>
                  <a:srgbClr val="000000"/>
                </a:solidFill>
                <a:effectLst/>
                <a:latin typeface="Calibri" panose="020F0502020204030204" pitchFamily="34" charset="0"/>
              </a:rPr>
            </a:br>
            <a:br>
              <a:rPr lang="en-GB" sz="2400" b="0" i="0" dirty="0">
                <a:solidFill>
                  <a:srgbClr val="000000"/>
                </a:solidFill>
                <a:effectLst/>
                <a:latin typeface="Calibri" panose="020F0502020204030204" pitchFamily="34" charset="0"/>
              </a:rPr>
            </a:br>
            <a:r>
              <a:rPr lang="en-GB" sz="2400" b="0" i="0" dirty="0">
                <a:solidFill>
                  <a:schemeClr val="bg1"/>
                </a:solidFill>
                <a:effectLst/>
                <a:latin typeface="Trebuchet MS" panose="020B0703020202090204" pitchFamily="34" charset="0"/>
              </a:rPr>
              <a:t>Computing – Dept Science &amp; Engineering</a:t>
            </a:r>
            <a:endParaRPr lang="en-US" sz="2400" b="0" i="0" dirty="0">
              <a:solidFill>
                <a:schemeClr val="bg1"/>
              </a:solidFill>
              <a:latin typeface="Trebuchet MS" panose="020B0703020202090204" pitchFamily="34" charset="0"/>
            </a:endParaRPr>
          </a:p>
          <a:p>
            <a:pPr algn="l"/>
            <a:r>
              <a:rPr lang="en-US" sz="2400" b="0" i="0" dirty="0">
                <a:solidFill>
                  <a:schemeClr val="bg1"/>
                </a:solidFill>
                <a:latin typeface="Trebuchet MS" panose="020B0703020202090204" pitchFamily="34" charset="0"/>
              </a:rPr>
              <a:t>Southampton Solent University</a:t>
            </a:r>
          </a:p>
        </p:txBody>
      </p:sp>
      <p:sp>
        <p:nvSpPr>
          <p:cNvPr id="5" name="Rectangle 4">
            <a:extLst>
              <a:ext uri="{FF2B5EF4-FFF2-40B4-BE49-F238E27FC236}">
                <a16:creationId xmlns:a16="http://schemas.microsoft.com/office/drawing/2014/main" id="{5794DBA4-D6B7-BADD-BD13-FEB8B42F745D}"/>
              </a:ext>
            </a:extLst>
          </p:cNvPr>
          <p:cNvSpPr/>
          <p:nvPr userDrawn="1"/>
        </p:nvSpPr>
        <p:spPr>
          <a:xfrm>
            <a:off x="4300403" y="1448173"/>
            <a:ext cx="4522243" cy="1015663"/>
          </a:xfrm>
          <a:prstGeom prst="rect">
            <a:avLst/>
          </a:prstGeom>
        </p:spPr>
        <p:txBody>
          <a:bodyPr wrap="square">
            <a:spAutoFit/>
          </a:bodyPr>
          <a:lstStyle/>
          <a:p>
            <a:r>
              <a:rPr lang="en-US" sz="6000" dirty="0">
                <a:solidFill>
                  <a:schemeClr val="bg1"/>
                </a:solidFill>
                <a:latin typeface="Trebuchet MS" panose="020B0703020202090204" pitchFamily="34" charset="0"/>
              </a:rPr>
              <a:t>Martin Reid</a:t>
            </a:r>
            <a:endParaRPr lang="en-US" sz="6000" dirty="0"/>
          </a:p>
        </p:txBody>
      </p:sp>
      <p:pic>
        <p:nvPicPr>
          <p:cNvPr id="6" name="Picture Placeholder 19">
            <a:extLst>
              <a:ext uri="{FF2B5EF4-FFF2-40B4-BE49-F238E27FC236}">
                <a16:creationId xmlns:a16="http://schemas.microsoft.com/office/drawing/2014/main" id="{9119F979-3B26-E307-2A4B-FE4DB9F09E42}"/>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1176296" y="1448173"/>
            <a:ext cx="2860686" cy="2832802"/>
          </a:xfrm>
          <a:prstGeom prst="ellipse">
            <a:avLst/>
          </a:prstGeom>
          <a:ln w="57150">
            <a:solidFill>
              <a:srgbClr val="FFFFFF"/>
            </a:solidFill>
          </a:ln>
        </p:spPr>
      </p:pic>
      <p:sp>
        <p:nvSpPr>
          <p:cNvPr id="10" name="TextBox 9">
            <a:extLst>
              <a:ext uri="{FF2B5EF4-FFF2-40B4-BE49-F238E27FC236}">
                <a16:creationId xmlns:a16="http://schemas.microsoft.com/office/drawing/2014/main" id="{F3C176B1-AB1E-C2FF-F937-1F5D7B010E8D}"/>
              </a:ext>
            </a:extLst>
          </p:cNvPr>
          <p:cNvSpPr txBox="1"/>
          <p:nvPr userDrawn="1"/>
        </p:nvSpPr>
        <p:spPr>
          <a:xfrm>
            <a:off x="8873966" y="6038562"/>
            <a:ext cx="2860686" cy="369332"/>
          </a:xfrm>
          <a:prstGeom prst="rect">
            <a:avLst/>
          </a:prstGeom>
          <a:noFill/>
        </p:spPr>
        <p:txBody>
          <a:bodyPr wrap="square">
            <a:spAutoFit/>
          </a:bodyPr>
          <a:lstStyle/>
          <a:p>
            <a:r>
              <a:rPr lang="en-GB" sz="1800" dirty="0" err="1">
                <a:solidFill>
                  <a:schemeClr val="bg1"/>
                </a:solidFill>
                <a:latin typeface="Trebuchet MS" panose="020B0703020202090204" pitchFamily="34" charset="0"/>
              </a:rPr>
              <a:t>martin.reid@solent.ac.uk</a:t>
            </a:r>
            <a:endParaRPr lang="en-GB" sz="18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66062864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pn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FDD68B7-F2DB-01D3-F29D-6D42411279D1}"/>
              </a:ext>
            </a:extLst>
          </p:cNvPr>
          <p:cNvSpPr/>
          <p:nvPr userDrawn="1"/>
        </p:nvSpPr>
        <p:spPr>
          <a:xfrm>
            <a:off x="0" y="6200775"/>
            <a:ext cx="12192000" cy="6572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Placeholder 1">
            <a:extLst>
              <a:ext uri="{FF2B5EF4-FFF2-40B4-BE49-F238E27FC236}">
                <a16:creationId xmlns:a16="http://schemas.microsoft.com/office/drawing/2014/main" id="{85664ED8-AD21-7E85-7432-8AAED036637C}"/>
              </a:ext>
            </a:extLst>
          </p:cNvPr>
          <p:cNvSpPr>
            <a:spLocks noGrp="1"/>
          </p:cNvSpPr>
          <p:nvPr>
            <p:ph type="title"/>
          </p:nvPr>
        </p:nvSpPr>
        <p:spPr>
          <a:xfrm>
            <a:off x="606552" y="643966"/>
            <a:ext cx="5310061" cy="1064064"/>
          </a:xfrm>
          <a:prstGeom prst="rect">
            <a:avLst/>
          </a:prstGeom>
        </p:spPr>
        <p:txBody>
          <a:bodyPr vert="horz" lIns="0" tIns="0" rIns="0" bIns="0" rtlCol="0" anchor="t" anchorCtr="0">
            <a:noAutofit/>
          </a:bodyPr>
          <a:lstStyle/>
          <a:p>
            <a:r>
              <a:rPr lang="en-GB"/>
              <a:t>Click to edit Master title style</a:t>
            </a:r>
            <a:endParaRPr lang="en-GB" dirty="0"/>
          </a:p>
        </p:txBody>
      </p:sp>
      <p:sp>
        <p:nvSpPr>
          <p:cNvPr id="4" name="Date Placeholder 3">
            <a:extLst>
              <a:ext uri="{FF2B5EF4-FFF2-40B4-BE49-F238E27FC236}">
                <a16:creationId xmlns:a16="http://schemas.microsoft.com/office/drawing/2014/main" id="{BAD90EF4-9B4E-A23A-A98A-748E292D8DE3}"/>
              </a:ext>
            </a:extLst>
          </p:cNvPr>
          <p:cNvSpPr>
            <a:spLocks noGrp="1"/>
          </p:cNvSpPr>
          <p:nvPr>
            <p:ph type="dt" sz="half" idx="2"/>
          </p:nvPr>
        </p:nvSpPr>
        <p:spPr>
          <a:xfrm>
            <a:off x="4765675" y="6454630"/>
            <a:ext cx="726041" cy="190646"/>
          </a:xfrm>
          <a:prstGeom prst="rect">
            <a:avLst/>
          </a:prstGeom>
        </p:spPr>
        <p:txBody>
          <a:bodyPr vert="horz" lIns="0" tIns="0" rIns="0" bIns="0" rtlCol="0" anchor="t" anchorCtr="0"/>
          <a:lstStyle>
            <a:lvl1pPr algn="l">
              <a:defRPr sz="1000">
                <a:solidFill>
                  <a:schemeClr val="bg1"/>
                </a:solidFill>
              </a:defRPr>
            </a:lvl1pPr>
          </a:lstStyle>
          <a:p>
            <a:fld id="{F36E75EB-DC0B-7844-886B-D9E3565C673B}" type="datetime1">
              <a:rPr lang="en-GB" smtClean="0"/>
              <a:t>05/10/2025</a:t>
            </a:fld>
            <a:endParaRPr lang="en-GB" dirty="0"/>
          </a:p>
        </p:txBody>
      </p:sp>
      <p:sp>
        <p:nvSpPr>
          <p:cNvPr id="5" name="Footer Placeholder 4">
            <a:extLst>
              <a:ext uri="{FF2B5EF4-FFF2-40B4-BE49-F238E27FC236}">
                <a16:creationId xmlns:a16="http://schemas.microsoft.com/office/drawing/2014/main" id="{C7237F8B-67E1-5609-DF62-B61CBFF81A33}"/>
              </a:ext>
            </a:extLst>
          </p:cNvPr>
          <p:cNvSpPr>
            <a:spLocks noGrp="1"/>
          </p:cNvSpPr>
          <p:nvPr>
            <p:ph type="ftr" sz="quarter" idx="3"/>
          </p:nvPr>
        </p:nvSpPr>
        <p:spPr>
          <a:xfrm>
            <a:off x="599119" y="6454630"/>
            <a:ext cx="4114800" cy="190646"/>
          </a:xfrm>
          <a:prstGeom prst="rect">
            <a:avLst/>
          </a:prstGeom>
        </p:spPr>
        <p:txBody>
          <a:bodyPr vert="horz" lIns="0" tIns="0" rIns="0" bIns="0" rtlCol="0" anchor="t" anchorCtr="0"/>
          <a:lstStyle>
            <a:lvl1pPr algn="l">
              <a:defRPr sz="1000">
                <a:solidFill>
                  <a:schemeClr val="bg1"/>
                </a:solidFill>
              </a:defRPr>
            </a:lvl1pPr>
          </a:lstStyle>
          <a:p>
            <a:r>
              <a:rPr lang="en-GB"/>
              <a:t>Document title goes here</a:t>
            </a:r>
            <a:endParaRPr lang="en-GB" dirty="0"/>
          </a:p>
        </p:txBody>
      </p:sp>
      <p:sp>
        <p:nvSpPr>
          <p:cNvPr id="6" name="Slide Number Placeholder 5">
            <a:extLst>
              <a:ext uri="{FF2B5EF4-FFF2-40B4-BE49-F238E27FC236}">
                <a16:creationId xmlns:a16="http://schemas.microsoft.com/office/drawing/2014/main" id="{5458F138-CC2A-2D24-87CC-8F7C89C4FDE2}"/>
              </a:ext>
            </a:extLst>
          </p:cNvPr>
          <p:cNvSpPr>
            <a:spLocks noGrp="1"/>
          </p:cNvSpPr>
          <p:nvPr>
            <p:ph type="sldNum" sz="quarter" idx="4"/>
          </p:nvPr>
        </p:nvSpPr>
        <p:spPr>
          <a:xfrm>
            <a:off x="11486410" y="6354690"/>
            <a:ext cx="486070" cy="365125"/>
          </a:xfrm>
          <a:prstGeom prst="rect">
            <a:avLst/>
          </a:prstGeom>
        </p:spPr>
        <p:txBody>
          <a:bodyPr vert="horz" lIns="0" tIns="0" rIns="0" bIns="0" rtlCol="0" anchor="ctr">
            <a:normAutofit/>
          </a:bodyPr>
          <a:lstStyle>
            <a:lvl1pPr algn="ctr">
              <a:defRPr sz="1050">
                <a:solidFill>
                  <a:schemeClr val="bg1"/>
                </a:solidFill>
              </a:defRPr>
            </a:lvl1pPr>
          </a:lstStyle>
          <a:p>
            <a:fld id="{4740549F-F38D-43A2-B780-492AA5F1A2EE}" type="slidenum">
              <a:rPr lang="en-GB" smtClean="0"/>
              <a:pPr/>
              <a:t>‹#›</a:t>
            </a:fld>
            <a:endParaRPr lang="en-GB" dirty="0"/>
          </a:p>
        </p:txBody>
      </p:sp>
      <p:sp>
        <p:nvSpPr>
          <p:cNvPr id="7" name="TextBox 6">
            <a:extLst>
              <a:ext uri="{FF2B5EF4-FFF2-40B4-BE49-F238E27FC236}">
                <a16:creationId xmlns:a16="http://schemas.microsoft.com/office/drawing/2014/main" id="{59FE6141-AFD7-14C4-04DB-D24BFF931FAA}"/>
              </a:ext>
            </a:extLst>
          </p:cNvPr>
          <p:cNvSpPr txBox="1"/>
          <p:nvPr userDrawn="1"/>
        </p:nvSpPr>
        <p:spPr>
          <a:xfrm>
            <a:off x="6275387" y="6454630"/>
            <a:ext cx="2710957" cy="369332"/>
          </a:xfrm>
          <a:prstGeom prst="rect">
            <a:avLst/>
          </a:prstGeom>
          <a:noFill/>
        </p:spPr>
        <p:txBody>
          <a:bodyPr wrap="square" lIns="0" tIns="0" rIns="0" bIns="0" rtlCol="0">
            <a:noAutofit/>
          </a:bodyPr>
          <a:lstStyle/>
          <a:p>
            <a:r>
              <a:rPr lang="en-GB" sz="950" dirty="0">
                <a:solidFill>
                  <a:schemeClr val="bg1"/>
                </a:solidFill>
              </a:rPr>
              <a:t>Southampton Solent </a:t>
            </a:r>
            <a:r>
              <a:rPr lang="en-GB" sz="1000" baseline="0" dirty="0">
                <a:solidFill>
                  <a:schemeClr val="bg1"/>
                </a:solidFill>
              </a:rPr>
              <a:t>University</a:t>
            </a:r>
          </a:p>
        </p:txBody>
      </p:sp>
      <p:sp>
        <p:nvSpPr>
          <p:cNvPr id="9" name="Oval 8">
            <a:extLst>
              <a:ext uri="{FF2B5EF4-FFF2-40B4-BE49-F238E27FC236}">
                <a16:creationId xmlns:a16="http://schemas.microsoft.com/office/drawing/2014/main" id="{05F7460A-588B-F446-EF96-0505179EABF0}"/>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FD5E2B48-D8E1-AB0D-234A-E0CD5599E316}"/>
              </a:ext>
            </a:extLst>
          </p:cNvPr>
          <p:cNvPicPr>
            <a:picLocks noChangeAspect="1"/>
          </p:cNvPicPr>
          <p:nvPr userDrawn="1"/>
        </p:nvPicPr>
        <p:blipFill>
          <a:blip r:embed="rId48">
            <a:extLst>
              <a:ext uri="{28A0092B-C50C-407E-A947-70E740481C1C}">
                <a14:useLocalDpi xmlns:a14="http://schemas.microsoft.com/office/drawing/2010/main" val="0"/>
              </a:ext>
            </a:extLst>
          </a:blip>
          <a:stretch>
            <a:fillRect/>
          </a:stretch>
        </p:blipFill>
        <p:spPr>
          <a:xfrm>
            <a:off x="8734063" y="6210300"/>
            <a:ext cx="2406650" cy="647700"/>
          </a:xfrm>
          <a:prstGeom prst="rect">
            <a:avLst/>
          </a:prstGeom>
        </p:spPr>
      </p:pic>
      <p:sp>
        <p:nvSpPr>
          <p:cNvPr id="8" name="Text Placeholder 7">
            <a:extLst>
              <a:ext uri="{FF2B5EF4-FFF2-40B4-BE49-F238E27FC236}">
                <a16:creationId xmlns:a16="http://schemas.microsoft.com/office/drawing/2014/main" id="{08A10A05-21A0-B473-2CD6-648DED8E5FC8}"/>
              </a:ext>
            </a:extLst>
          </p:cNvPr>
          <p:cNvSpPr>
            <a:spLocks noGrp="1"/>
          </p:cNvSpPr>
          <p:nvPr>
            <p:ph type="body" idx="1"/>
          </p:nvPr>
        </p:nvSpPr>
        <p:spPr>
          <a:xfrm>
            <a:off x="587375" y="1886008"/>
            <a:ext cx="5329238" cy="4057723"/>
          </a:xfrm>
          <a:prstGeom prst="rect">
            <a:avLst/>
          </a:prstGeom>
        </p:spPr>
        <p:txBody>
          <a:bodyPr vert="horz" lIns="0" tIns="0" rIns="0" bIns="0" rtlCol="0">
            <a:noAutofit/>
          </a:bodyPr>
          <a:lstStyle/>
          <a:p>
            <a:pPr lvl="0"/>
            <a:r>
              <a:rPr lang="en-GB" dirty="0"/>
              <a:t>Click to edit body copy style</a:t>
            </a:r>
          </a:p>
          <a:p>
            <a:pPr lvl="1"/>
            <a:r>
              <a:rPr lang="en-GB" dirty="0"/>
              <a:t>Bullet level 1</a:t>
            </a:r>
          </a:p>
          <a:p>
            <a:pPr lvl="2"/>
            <a:r>
              <a:rPr lang="en-GB" dirty="0"/>
              <a:t>Bullet level 2</a:t>
            </a:r>
          </a:p>
          <a:p>
            <a:pPr lvl="3"/>
            <a:r>
              <a:rPr lang="en-GB" dirty="0"/>
              <a:t>Bullet level 3</a:t>
            </a:r>
          </a:p>
          <a:p>
            <a:pPr lvl="4"/>
            <a:r>
              <a:rPr lang="en-GB" dirty="0"/>
              <a:t>Click to edit subhead level 1</a:t>
            </a:r>
          </a:p>
        </p:txBody>
      </p:sp>
    </p:spTree>
    <p:extLst>
      <p:ext uri="{BB962C8B-B14F-4D97-AF65-F5344CB8AC3E}">
        <p14:creationId xmlns:p14="http://schemas.microsoft.com/office/powerpoint/2010/main" val="3561467932"/>
      </p:ext>
    </p:extLst>
  </p:cSld>
  <p:clrMap bg1="lt1" tx1="dk1" bg2="lt2" tx2="dk2" accent1="accent1" accent2="accent2" accent3="accent3" accent4="accent4" accent5="accent5" accent6="accent6" hlink="hlink" folHlink="folHlink"/>
  <p:sldLayoutIdLst>
    <p:sldLayoutId id="2147483704" r:id="rId1"/>
    <p:sldLayoutId id="2147483649" r:id="rId2"/>
    <p:sldLayoutId id="2147483661" r:id="rId3"/>
    <p:sldLayoutId id="2147483693" r:id="rId4"/>
    <p:sldLayoutId id="2147483660" r:id="rId5"/>
    <p:sldLayoutId id="2147483677" r:id="rId6"/>
    <p:sldLayoutId id="2147483675" r:id="rId7"/>
    <p:sldLayoutId id="2147483676" r:id="rId8"/>
    <p:sldLayoutId id="2147483683" r:id="rId9"/>
    <p:sldLayoutId id="2147483678" r:id="rId10"/>
    <p:sldLayoutId id="2147483679" r:id="rId11"/>
    <p:sldLayoutId id="2147483680" r:id="rId12"/>
    <p:sldLayoutId id="2147483681" r:id="rId13"/>
    <p:sldLayoutId id="2147483682" r:id="rId14"/>
    <p:sldLayoutId id="2147483694" r:id="rId15"/>
    <p:sldLayoutId id="2147483695" r:id="rId16"/>
    <p:sldLayoutId id="2147483696" r:id="rId17"/>
    <p:sldLayoutId id="2147483697" r:id="rId18"/>
    <p:sldLayoutId id="2147483650" r:id="rId19"/>
    <p:sldLayoutId id="2147483663" r:id="rId20"/>
    <p:sldLayoutId id="2147483664" r:id="rId21"/>
    <p:sldLayoutId id="2147483674" r:id="rId22"/>
    <p:sldLayoutId id="2147483665" r:id="rId23"/>
    <p:sldLayoutId id="2147483666" r:id="rId24"/>
    <p:sldLayoutId id="2147483667" r:id="rId25"/>
    <p:sldLayoutId id="2147483668" r:id="rId26"/>
    <p:sldLayoutId id="2147483669" r:id="rId27"/>
    <p:sldLayoutId id="2147483685" r:id="rId28"/>
    <p:sldLayoutId id="2147483686" r:id="rId29"/>
    <p:sldLayoutId id="2147483687" r:id="rId30"/>
    <p:sldLayoutId id="2147483688" r:id="rId31"/>
    <p:sldLayoutId id="2147483699" r:id="rId32"/>
    <p:sldLayoutId id="2147483700" r:id="rId33"/>
    <p:sldLayoutId id="2147483701" r:id="rId34"/>
    <p:sldLayoutId id="2147483689" r:id="rId35"/>
    <p:sldLayoutId id="2147483690" r:id="rId36"/>
    <p:sldLayoutId id="2147483691" r:id="rId37"/>
    <p:sldLayoutId id="2147483692" r:id="rId38"/>
    <p:sldLayoutId id="2147483698" r:id="rId39"/>
    <p:sldLayoutId id="2147483702" r:id="rId40"/>
    <p:sldLayoutId id="2147483703" r:id="rId41"/>
    <p:sldLayoutId id="2147483670" r:id="rId42"/>
    <p:sldLayoutId id="2147483671" r:id="rId43"/>
    <p:sldLayoutId id="2147483672" r:id="rId44"/>
    <p:sldLayoutId id="2147483673" r:id="rId45"/>
    <p:sldLayoutId id="2147483684" r:id="rId46"/>
  </p:sldLayoutIdLst>
  <p:hf hdr="0" dt="0"/>
  <p:txStyles>
    <p:titleStyle>
      <a:lvl1pPr algn="l" defTabSz="914400" rtl="0" eaLnBrk="1" latinLnBrk="0" hangingPunct="1">
        <a:lnSpc>
          <a:spcPct val="85000"/>
        </a:lnSpc>
        <a:spcBef>
          <a:spcPct val="0"/>
        </a:spcBef>
        <a:buNone/>
        <a:defRPr sz="4000" b="0" kern="1200" spc="-50" baseline="0">
          <a:solidFill>
            <a:schemeClr val="tx1"/>
          </a:solidFill>
          <a:latin typeface="+mj-lt"/>
          <a:ea typeface="+mj-ea"/>
          <a:cs typeface="+mj-cs"/>
        </a:defRPr>
      </a:lvl1pPr>
    </p:titleStyle>
    <p:bodyStyle>
      <a:lvl1pPr marL="0" indent="0" algn="l" defTabSz="914400" rtl="0" eaLnBrk="1" latinLnBrk="0" hangingPunct="1">
        <a:lnSpc>
          <a:spcPct val="90000"/>
        </a:lnSpc>
        <a:spcBef>
          <a:spcPts val="0"/>
        </a:spcBef>
        <a:spcAft>
          <a:spcPts val="1400"/>
        </a:spcAft>
        <a:buFontTx/>
        <a:buNone/>
        <a:defRPr lang="en-GB" sz="1800" kern="1200" spc="-20" baseline="0" noProof="0" dirty="0">
          <a:solidFill>
            <a:schemeClr val="tx1"/>
          </a:solidFill>
          <a:latin typeface="+mn-lt"/>
          <a:ea typeface="+mn-ea"/>
          <a:cs typeface="+mn-cs"/>
        </a:defRPr>
      </a:lvl1pPr>
      <a:lvl2pPr marL="18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lang="en-GB" sz="1800" kern="1200" spc="-20" noProof="0" dirty="0">
          <a:solidFill>
            <a:schemeClr val="tx1"/>
          </a:solidFill>
          <a:latin typeface="+mn-lt"/>
          <a:ea typeface="+mn-ea"/>
          <a:cs typeface="+mn-cs"/>
        </a:defRPr>
      </a:lvl2pPr>
      <a:lvl3pPr marL="36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3pPr>
      <a:lvl4pPr marL="540000" indent="-180000" algn="l" defTabSz="914400" rtl="0" eaLnBrk="1" latinLnBrk="0" hangingPunct="1">
        <a:lnSpc>
          <a:spcPct val="90000"/>
        </a:lnSpc>
        <a:spcBef>
          <a:spcPts val="0"/>
        </a:spcBef>
        <a:spcAft>
          <a:spcPts val="1400"/>
        </a:spcAft>
        <a:buClr>
          <a:schemeClr val="accent1"/>
        </a:buClr>
        <a:buSzPct val="105000"/>
        <a:buFont typeface="Arial" panose="020B0604020202020204" pitchFamily="34" charset="0"/>
        <a:buChar char="•"/>
        <a:defRPr sz="1800" kern="1200" spc="-20">
          <a:solidFill>
            <a:schemeClr val="tx1"/>
          </a:solidFill>
          <a:latin typeface="+mn-lt"/>
          <a:ea typeface="+mn-ea"/>
          <a:cs typeface="+mn-cs"/>
        </a:defRPr>
      </a:lvl4pPr>
      <a:lvl5pPr marL="0" indent="0" algn="l" defTabSz="914400" rtl="0" eaLnBrk="1" latinLnBrk="0" hangingPunct="1">
        <a:lnSpc>
          <a:spcPct val="90000"/>
        </a:lnSpc>
        <a:spcBef>
          <a:spcPts val="0"/>
        </a:spcBef>
        <a:spcAft>
          <a:spcPts val="1400"/>
        </a:spcAft>
        <a:buFontTx/>
        <a:buNone/>
        <a:defRPr sz="2400" b="1" kern="1200" spc="-2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906" userDrawn="1">
          <p15:clr>
            <a:srgbClr val="F26B43"/>
          </p15:clr>
        </p15:guide>
        <p15:guide id="2" pos="3840" userDrawn="1">
          <p15:clr>
            <a:srgbClr val="F26B43"/>
          </p15:clr>
        </p15:guide>
        <p15:guide id="3" pos="370" userDrawn="1">
          <p15:clr>
            <a:srgbClr val="F26B43"/>
          </p15:clr>
        </p15:guide>
        <p15:guide id="4" pos="3727" userDrawn="1">
          <p15:clr>
            <a:srgbClr val="F26B43"/>
          </p15:clr>
        </p15:guide>
        <p15:guide id="5" pos="3953" userDrawn="1">
          <p15:clr>
            <a:srgbClr val="F26B43"/>
          </p15:clr>
        </p15:guide>
        <p15:guide id="6" pos="731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ilitratophotography.wordpress.com/2011/08/30/the-cne-midway-fun/#jp-carousel-130"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30.xml"/><Relationship Id="rId4" Type="http://schemas.openxmlformats.org/officeDocument/2006/relationships/image" Target="../media/image29.sv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instituteforapprenticeships.org/apprenticeship-standards/digital-and-technology-solutions-professional-integrated-degree-v1-1" TargetMode="External"/><Relationship Id="rId1" Type="http://schemas.openxmlformats.org/officeDocument/2006/relationships/slideLayout" Target="../slideLayouts/slideLayout30.xml"/><Relationship Id="rId4" Type="http://schemas.openxmlformats.org/officeDocument/2006/relationships/image" Target="../media/image31.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v1-1" TargetMode="External"/><Relationship Id="rId2" Type="http://schemas.openxmlformats.org/officeDocument/2006/relationships/image" Target="../media/image20.png"/><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3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3.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30.xml"/><Relationship Id="rId5" Type="http://schemas.openxmlformats.org/officeDocument/2006/relationships/image" Target="../media/image39.svg"/><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40.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2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30.xml"/><Relationship Id="rId4" Type="http://schemas.openxmlformats.org/officeDocument/2006/relationships/hyperlink" Target="https://www.instituteforapprenticeships.org/media/1073/digital_and_technology_solutions_professional.pdf"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2.xml"/></Relationships>
</file>

<file path=ppt/slides/_rels/slide28.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4.xml"/></Relationships>
</file>

<file path=ppt/slides/_rels/slide2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7.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1.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1.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1.xml"/></Relationships>
</file>

<file path=ppt/slides/_rels/slide4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1.xml"/></Relationships>
</file>

<file path=ppt/slides/_rels/slide48.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3" Type="http://schemas.openxmlformats.org/officeDocument/2006/relationships/hyperlink" Target="https://www.instituteforapprenticeships.org/media/1073/digital_and_technology_solutions_professional.pdf" TargetMode="External"/><Relationship Id="rId2" Type="http://schemas.openxmlformats.org/officeDocument/2006/relationships/image" Target="../media/image22.png"/><Relationship Id="rId1" Type="http://schemas.openxmlformats.org/officeDocument/2006/relationships/slideLayout" Target="../slideLayouts/slideLayout35.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3.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3.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1.xml"/></Relationships>
</file>

<file path=ppt/slides/_rels/slide5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1.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6.xml.rels><?xml version="1.0" encoding="UTF-8" standalone="yes"?>
<Relationships xmlns="http://schemas.openxmlformats.org/package/2006/relationships"><Relationship Id="rId2" Type="http://schemas.openxmlformats.org/officeDocument/2006/relationships/hyperlink" Target="https://www.instituteforapprenticeships.org/media/1073/digital_and_technology_solutions_professional.pdf" TargetMode="Externa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37E6-B65C-1A8F-6115-DA006EEECC1E}"/>
              </a:ext>
            </a:extLst>
          </p:cNvPr>
          <p:cNvSpPr>
            <a:spLocks noGrp="1"/>
          </p:cNvSpPr>
          <p:nvPr>
            <p:ph type="ctrTitle"/>
          </p:nvPr>
        </p:nvSpPr>
        <p:spPr>
          <a:xfrm>
            <a:off x="843406" y="2286766"/>
            <a:ext cx="10092818" cy="770455"/>
          </a:xfrm>
        </p:spPr>
        <p:txBody>
          <a:bodyPr/>
          <a:lstStyle/>
          <a:p>
            <a:r>
              <a:rPr lang="en-GB" sz="6600" dirty="0"/>
              <a:t>EPA Assessor Training</a:t>
            </a:r>
          </a:p>
        </p:txBody>
      </p:sp>
      <p:sp>
        <p:nvSpPr>
          <p:cNvPr id="3" name="Subtitle 2">
            <a:extLst>
              <a:ext uri="{FF2B5EF4-FFF2-40B4-BE49-F238E27FC236}">
                <a16:creationId xmlns:a16="http://schemas.microsoft.com/office/drawing/2014/main" id="{41395908-742A-2011-AE55-F5595E9E9907}"/>
              </a:ext>
            </a:extLst>
          </p:cNvPr>
          <p:cNvSpPr>
            <a:spLocks noGrp="1"/>
          </p:cNvSpPr>
          <p:nvPr>
            <p:ph type="subTitle" idx="1"/>
          </p:nvPr>
        </p:nvSpPr>
        <p:spPr>
          <a:xfrm>
            <a:off x="843405" y="3227475"/>
            <a:ext cx="10758045" cy="770455"/>
          </a:xfrm>
        </p:spPr>
        <p:txBody>
          <a:bodyPr/>
          <a:lstStyle/>
          <a:p>
            <a:r>
              <a:rPr lang="en-GB" dirty="0"/>
              <a:t>BSc Digital &amp; Technology Solutions Degree Apprenticeship</a:t>
            </a:r>
          </a:p>
        </p:txBody>
      </p:sp>
      <p:sp>
        <p:nvSpPr>
          <p:cNvPr id="4" name="TextBox 3">
            <a:extLst>
              <a:ext uri="{FF2B5EF4-FFF2-40B4-BE49-F238E27FC236}">
                <a16:creationId xmlns:a16="http://schemas.microsoft.com/office/drawing/2014/main" id="{F4A03D3E-08A9-6B8C-A8D6-4016307E62B2}"/>
              </a:ext>
            </a:extLst>
          </p:cNvPr>
          <p:cNvSpPr txBox="1"/>
          <p:nvPr/>
        </p:nvSpPr>
        <p:spPr>
          <a:xfrm>
            <a:off x="7243763" y="5014913"/>
            <a:ext cx="4529138" cy="914400"/>
          </a:xfrm>
          <a:prstGeom prst="rect">
            <a:avLst/>
          </a:prstGeom>
          <a:noFill/>
        </p:spPr>
        <p:txBody>
          <a:bodyPr wrap="none" lIns="0" tIns="0" rIns="0" bIns="0" rtlCol="0">
            <a:noAutofit/>
          </a:bodyPr>
          <a:lstStyle/>
          <a:p>
            <a:pPr algn="r" fontAlgn="base"/>
            <a:r>
              <a:rPr lang="en-GB" dirty="0">
                <a:solidFill>
                  <a:schemeClr val="bg1"/>
                </a:solidFill>
              </a:rPr>
              <a:t>I</a:t>
            </a:r>
            <a:r>
              <a:rPr lang="en-GB" b="0" i="0" dirty="0">
                <a:solidFill>
                  <a:schemeClr val="bg1"/>
                </a:solidFill>
                <a:effectLst/>
              </a:rPr>
              <a:t>ntegrated Degree</a:t>
            </a:r>
            <a:r>
              <a:rPr lang="en-GB" dirty="0">
                <a:solidFill>
                  <a:schemeClr val="bg1"/>
                </a:solidFill>
              </a:rPr>
              <a:t> </a:t>
            </a:r>
            <a:br>
              <a:rPr lang="en-GB" dirty="0">
                <a:solidFill>
                  <a:schemeClr val="bg1"/>
                </a:solidFill>
              </a:rPr>
            </a:br>
            <a:r>
              <a:rPr lang="en-GB" b="1" i="0" dirty="0">
                <a:solidFill>
                  <a:schemeClr val="bg1"/>
                </a:solidFill>
                <a:effectLst/>
              </a:rPr>
              <a:t>Reference: </a:t>
            </a:r>
            <a:r>
              <a:rPr lang="en-GB" b="0" i="0" dirty="0">
                <a:solidFill>
                  <a:schemeClr val="bg1"/>
                </a:solidFill>
                <a:effectLst/>
              </a:rPr>
              <a:t>ST0119</a:t>
            </a:r>
          </a:p>
          <a:p>
            <a:pPr algn="r" fontAlgn="base"/>
            <a:r>
              <a:rPr lang="en-GB" b="1" i="0" dirty="0">
                <a:solidFill>
                  <a:schemeClr val="bg1"/>
                </a:solidFill>
                <a:effectLst/>
              </a:rPr>
              <a:t>Version: </a:t>
            </a:r>
            <a:r>
              <a:rPr lang="en-GB" b="0" i="0" dirty="0">
                <a:solidFill>
                  <a:schemeClr val="bg1"/>
                </a:solidFill>
                <a:effectLst/>
              </a:rPr>
              <a:t>1.1</a:t>
            </a:r>
          </a:p>
        </p:txBody>
      </p:sp>
      <p:sp>
        <p:nvSpPr>
          <p:cNvPr id="5" name="TextBox 4">
            <a:extLst>
              <a:ext uri="{FF2B5EF4-FFF2-40B4-BE49-F238E27FC236}">
                <a16:creationId xmlns:a16="http://schemas.microsoft.com/office/drawing/2014/main" id="{1981FC5D-8E11-6256-55BA-5E532FC838ED}"/>
              </a:ext>
            </a:extLst>
          </p:cNvPr>
          <p:cNvSpPr txBox="1"/>
          <p:nvPr/>
        </p:nvSpPr>
        <p:spPr>
          <a:xfrm>
            <a:off x="6471138" y="6531429"/>
            <a:ext cx="0" cy="0"/>
          </a:xfrm>
          <a:prstGeom prst="rect">
            <a:avLst/>
          </a:prstGeom>
          <a:noFill/>
        </p:spPr>
        <p:txBody>
          <a:bodyPr wrap="none" lIns="0" tIns="0" rIns="0" bIns="0" rtlCol="0">
            <a:noAutofit/>
          </a:bodyPr>
          <a:lstStyle/>
          <a:p>
            <a:pPr algn="l"/>
            <a:endParaRPr lang="en-US" dirty="0"/>
          </a:p>
        </p:txBody>
      </p:sp>
      <p:sp>
        <p:nvSpPr>
          <p:cNvPr id="6" name="TextBox 5">
            <a:extLst>
              <a:ext uri="{FF2B5EF4-FFF2-40B4-BE49-F238E27FC236}">
                <a16:creationId xmlns:a16="http://schemas.microsoft.com/office/drawing/2014/main" id="{A8E6CFCD-12E7-C8B6-9CF0-4615BDF8E083}"/>
              </a:ext>
            </a:extLst>
          </p:cNvPr>
          <p:cNvSpPr txBox="1"/>
          <p:nvPr/>
        </p:nvSpPr>
        <p:spPr>
          <a:xfrm>
            <a:off x="10526573" y="5826900"/>
            <a:ext cx="1360628" cy="204826"/>
          </a:xfrm>
          <a:prstGeom prst="rect">
            <a:avLst/>
          </a:prstGeom>
          <a:noFill/>
        </p:spPr>
        <p:txBody>
          <a:bodyPr wrap="square" lIns="0" tIns="0" rIns="0" bIns="0" rtlCol="0">
            <a:noAutofit/>
          </a:bodyPr>
          <a:lstStyle/>
          <a:p>
            <a:pPr algn="ctr"/>
            <a:r>
              <a:rPr lang="en-GB" sz="1100" dirty="0">
                <a:solidFill>
                  <a:schemeClr val="bg1"/>
                </a:solidFill>
                <a:latin typeface="+mj-lt"/>
              </a:rPr>
              <a:t>updated 28/9/2025</a:t>
            </a:r>
          </a:p>
        </p:txBody>
      </p:sp>
    </p:spTree>
    <p:extLst>
      <p:ext uri="{BB962C8B-B14F-4D97-AF65-F5344CB8AC3E}">
        <p14:creationId xmlns:p14="http://schemas.microsoft.com/office/powerpoint/2010/main" val="5701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562668"/>
            <a:ext cx="11017250" cy="2941875"/>
          </a:xfrm>
          <a:prstGeom prst="rect">
            <a:avLst/>
          </a:prstGeom>
          <a:noFill/>
        </p:spPr>
        <p:txBody>
          <a:bodyPr wrap="none" lIns="0" tIns="0" rIns="0" bIns="0" rtlCol="0">
            <a:noAutofit/>
          </a:bodyPr>
          <a:lstStyle/>
          <a:p>
            <a:pPr algn="ctr"/>
            <a:r>
              <a:rPr lang="en-GB" sz="9600" b="1" dirty="0">
                <a:solidFill>
                  <a:schemeClr val="bg1"/>
                </a:solidFill>
              </a:rPr>
              <a:t>Synoptic Project</a:t>
            </a:r>
            <a:endParaRPr lang="en-GB" sz="5600" b="1" dirty="0">
              <a:solidFill>
                <a:schemeClr val="bg1"/>
              </a:solidFill>
            </a:endParaRPr>
          </a:p>
        </p:txBody>
      </p:sp>
    </p:spTree>
    <p:extLst>
      <p:ext uri="{BB962C8B-B14F-4D97-AF65-F5344CB8AC3E}">
        <p14:creationId xmlns:p14="http://schemas.microsoft.com/office/powerpoint/2010/main" val="2052202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air Ground Claw to convey project selection" title="Fair Ground Claw machine"/>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5" name="Rectangle 4"/>
          <p:cNvSpPr/>
          <p:nvPr/>
        </p:nvSpPr>
        <p:spPr>
          <a:xfrm>
            <a:off x="10596523" y="6501475"/>
            <a:ext cx="1489510" cy="276999"/>
          </a:xfrm>
          <a:prstGeom prst="rect">
            <a:avLst/>
          </a:prstGeom>
          <a:solidFill>
            <a:schemeClr val="bg1"/>
          </a:solidFill>
        </p:spPr>
        <p:txBody>
          <a:bodyPr wrap="none">
            <a:spAutoFit/>
          </a:bodyPr>
          <a:lstStyle/>
          <a:p>
            <a:r>
              <a:rPr lang="en-US" sz="1200">
                <a:latin typeface="Trebuchet MS" charset="0"/>
                <a:ea typeface="Trebuchet MS" charset="0"/>
                <a:cs typeface="Trebuchet MS" charset="0"/>
                <a:hlinkClick r:id="rId4"/>
              </a:rPr>
              <a:t>image: Ian Mationg</a:t>
            </a:r>
            <a:endParaRPr lang="en-US" sz="1200">
              <a:latin typeface="Trebuchet MS" charset="0"/>
              <a:ea typeface="Trebuchet MS" charset="0"/>
              <a:cs typeface="Trebuchet MS" charset="0"/>
            </a:endParaRPr>
          </a:p>
        </p:txBody>
      </p:sp>
      <p:sp>
        <p:nvSpPr>
          <p:cNvPr id="6" name="Rectangle 5"/>
          <p:cNvSpPr/>
          <p:nvPr/>
        </p:nvSpPr>
        <p:spPr>
          <a:xfrm>
            <a:off x="0" y="2729048"/>
            <a:ext cx="12192000" cy="1200329"/>
          </a:xfrm>
          <a:prstGeom prst="rect">
            <a:avLst/>
          </a:prstGeom>
          <a:solidFill>
            <a:srgbClr val="FF0000">
              <a:alpha val="82000"/>
            </a:srgbClr>
          </a:solidFill>
        </p:spPr>
        <p:txBody>
          <a:bodyPr wrap="square" anchor="ctr">
            <a:spAutoFit/>
          </a:bodyPr>
          <a:lstStyle/>
          <a:p>
            <a:pPr algn="ctr"/>
            <a:r>
              <a:rPr lang="en-GB" sz="7200" b="1">
                <a:solidFill>
                  <a:schemeClr val="bg1"/>
                </a:solidFill>
                <a:latin typeface="Trebuchet MS" charset="0"/>
                <a:ea typeface="Trebuchet MS" charset="0"/>
                <a:cs typeface="Trebuchet MS" charset="0"/>
              </a:rPr>
              <a:t>Project Selection</a:t>
            </a:r>
            <a:endParaRPr lang="en-GB" sz="1600" b="1">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449598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657224" y="566678"/>
            <a:ext cx="10877551" cy="2862322"/>
          </a:xfrm>
          <a:prstGeom prst="rect">
            <a:avLst/>
          </a:prstGeom>
          <a:noFill/>
        </p:spPr>
        <p:txBody>
          <a:bodyPr wrap="square">
            <a:spAutoFit/>
          </a:bodyPr>
          <a:lstStyle/>
          <a:p>
            <a:r>
              <a:rPr lang="en-GB" sz="3600" dirty="0">
                <a:solidFill>
                  <a:schemeClr val="bg1"/>
                </a:solidFill>
              </a:rPr>
              <a:t>The final </a:t>
            </a:r>
            <a:r>
              <a:rPr lang="en-GB" sz="3600" b="1" dirty="0">
                <a:solidFill>
                  <a:schemeClr val="bg1"/>
                </a:solidFill>
              </a:rPr>
              <a:t>Synoptic Project </a:t>
            </a:r>
            <a:r>
              <a:rPr lang="en-GB" sz="3600" dirty="0">
                <a:solidFill>
                  <a:schemeClr val="bg1"/>
                </a:solidFill>
              </a:rPr>
              <a:t>is a substantial piece of work, typically taking around </a:t>
            </a:r>
            <a:r>
              <a:rPr lang="en-GB" sz="3600" b="1" dirty="0">
                <a:solidFill>
                  <a:schemeClr val="bg1"/>
                </a:solidFill>
              </a:rPr>
              <a:t>6 months </a:t>
            </a:r>
            <a:r>
              <a:rPr lang="en-GB" sz="3600" dirty="0">
                <a:solidFill>
                  <a:schemeClr val="bg1"/>
                </a:solidFill>
              </a:rPr>
              <a:t>to undertake alongside the apprentices' normal duties to their employer and will include </a:t>
            </a:r>
            <a:r>
              <a:rPr lang="en-GB" sz="3600" b="1" dirty="0">
                <a:solidFill>
                  <a:schemeClr val="bg1"/>
                </a:solidFill>
              </a:rPr>
              <a:t>doing practical work and report writing</a:t>
            </a:r>
            <a:r>
              <a:rPr lang="en-GB" sz="3600" dirty="0">
                <a:solidFill>
                  <a:schemeClr val="bg1"/>
                </a:solidFill>
              </a:rPr>
              <a:t>. </a:t>
            </a:r>
          </a:p>
        </p:txBody>
      </p:sp>
      <p:pic>
        <p:nvPicPr>
          <p:cNvPr id="8" name="Graphic 7" descr="Daily calendar outline">
            <a:extLst>
              <a:ext uri="{FF2B5EF4-FFF2-40B4-BE49-F238E27FC236}">
                <a16:creationId xmlns:a16="http://schemas.microsoft.com/office/drawing/2014/main" id="{5BDB9F25-E18C-2C32-C74A-4BBF6861DF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611753">
            <a:off x="8855740" y="2977250"/>
            <a:ext cx="2961290" cy="2961290"/>
          </a:xfrm>
          <a:prstGeom prst="rect">
            <a:avLst/>
          </a:prstGeom>
        </p:spPr>
      </p:pic>
    </p:spTree>
    <p:extLst>
      <p:ext uri="{BB962C8B-B14F-4D97-AF65-F5344CB8AC3E}">
        <p14:creationId xmlns:p14="http://schemas.microsoft.com/office/powerpoint/2010/main" val="1713151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512313" y="515527"/>
            <a:ext cx="8420148" cy="2985433"/>
          </a:xfrm>
          <a:prstGeom prst="rect">
            <a:avLst/>
          </a:prstGeom>
          <a:noFill/>
        </p:spPr>
        <p:txBody>
          <a:bodyPr wrap="square" rtlCol="0">
            <a:spAutoFit/>
          </a:bodyPr>
          <a:lstStyle/>
          <a:p>
            <a:r>
              <a:rPr lang="en-GB" sz="4400" b="1" dirty="0">
                <a:solidFill>
                  <a:schemeClr val="bg1"/>
                </a:solidFill>
              </a:rPr>
              <a:t>The Project Aim</a:t>
            </a:r>
            <a:br>
              <a:rPr lang="en-GB" sz="3600" dirty="0">
                <a:solidFill>
                  <a:schemeClr val="bg1"/>
                </a:solidFill>
              </a:rPr>
            </a:br>
            <a:r>
              <a:rPr lang="en-GB" sz="3600" dirty="0">
                <a:solidFill>
                  <a:schemeClr val="bg1"/>
                </a:solidFill>
              </a:rPr>
              <a:t>The project should </a:t>
            </a:r>
            <a:r>
              <a:rPr lang="en-GB" sz="3600" b="1" dirty="0">
                <a:solidFill>
                  <a:schemeClr val="bg1"/>
                </a:solidFill>
              </a:rPr>
              <a:t>add value to your organisation</a:t>
            </a:r>
            <a:r>
              <a:rPr lang="en-GB" sz="3600" dirty="0">
                <a:solidFill>
                  <a:schemeClr val="bg1"/>
                </a:solidFill>
              </a:rPr>
              <a:t>, and it needs to hit the pathway learning outcomes (KSBs) that are in the apprenticeship standard.</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ag with solid fill">
            <a:extLst>
              <a:ext uri="{FF2B5EF4-FFF2-40B4-BE49-F238E27FC236}">
                <a16:creationId xmlns:a16="http://schemas.microsoft.com/office/drawing/2014/main" id="{BC26029F-2A32-5042-0A8D-3802093581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325260">
            <a:off x="8763105" y="2081016"/>
            <a:ext cx="3541404" cy="3541404"/>
          </a:xfrm>
          <a:prstGeom prst="rect">
            <a:avLst/>
          </a:prstGeom>
        </p:spPr>
      </p:pic>
    </p:spTree>
    <p:extLst>
      <p:ext uri="{BB962C8B-B14F-4D97-AF65-F5344CB8AC3E}">
        <p14:creationId xmlns:p14="http://schemas.microsoft.com/office/powerpoint/2010/main" val="29219684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3C3EC2-5A2E-4E40-AC3A-ED064232C621}"/>
              </a:ext>
            </a:extLst>
          </p:cNvPr>
          <p:cNvSpPr txBox="1"/>
          <p:nvPr/>
        </p:nvSpPr>
        <p:spPr>
          <a:xfrm>
            <a:off x="453162" y="450532"/>
            <a:ext cx="8338261" cy="3539430"/>
          </a:xfrm>
          <a:prstGeom prst="rect">
            <a:avLst/>
          </a:prstGeom>
          <a:noFill/>
        </p:spPr>
        <p:txBody>
          <a:bodyPr wrap="square" rtlCol="0">
            <a:spAutoFit/>
          </a:bodyPr>
          <a:lstStyle/>
          <a:p>
            <a:r>
              <a:rPr lang="en-GB" sz="4400" b="1" dirty="0">
                <a:solidFill>
                  <a:schemeClr val="bg1"/>
                </a:solidFill>
              </a:rPr>
              <a:t>Project Sign Off</a:t>
            </a:r>
            <a:br>
              <a:rPr lang="en-GB" sz="3600" dirty="0">
                <a:solidFill>
                  <a:schemeClr val="bg1"/>
                </a:solidFill>
              </a:rPr>
            </a:br>
            <a:r>
              <a:rPr lang="en-GB" sz="3600" dirty="0">
                <a:solidFill>
                  <a:schemeClr val="bg1"/>
                </a:solidFill>
              </a:rPr>
              <a:t>The </a:t>
            </a:r>
            <a:r>
              <a:rPr lang="en-GB" sz="3600" b="1" dirty="0">
                <a:solidFill>
                  <a:schemeClr val="bg1"/>
                </a:solidFill>
              </a:rPr>
              <a:t>project topic must be discussed, agreed upon, and approved </a:t>
            </a:r>
            <a:r>
              <a:rPr lang="en-GB" sz="3600" dirty="0">
                <a:solidFill>
                  <a:schemeClr val="bg1"/>
                </a:solidFill>
              </a:rPr>
              <a:t>by the University, the Apprentice, and the company/manager before the project begins </a:t>
            </a:r>
            <a:r>
              <a:rPr lang="en-GB" sz="3600" b="1" dirty="0">
                <a:solidFill>
                  <a:schemeClr val="bg1"/>
                </a:solidFill>
              </a:rPr>
              <a:t>using the project outline form</a:t>
            </a:r>
            <a:r>
              <a:rPr lang="en-GB" sz="3600" dirty="0">
                <a:solidFill>
                  <a:schemeClr val="bg1"/>
                </a:solidFill>
              </a:rPr>
              <a:t>.</a:t>
            </a:r>
            <a:endParaRPr lang="en-US" sz="3600" dirty="0">
              <a:solidFill>
                <a:schemeClr val="bg1"/>
              </a:solidFill>
            </a:endParaRPr>
          </a:p>
        </p:txBody>
      </p:sp>
      <p:sp>
        <p:nvSpPr>
          <p:cNvPr id="5" name="TextBox 4">
            <a:extLst>
              <a:ext uri="{FF2B5EF4-FFF2-40B4-BE49-F238E27FC236}">
                <a16:creationId xmlns:a16="http://schemas.microsoft.com/office/drawing/2014/main" id="{AB3FEC3A-1492-EC49-A1DF-2E0C51E42857}"/>
              </a:ext>
            </a:extLst>
          </p:cNvPr>
          <p:cNvSpPr txBox="1"/>
          <p:nvPr/>
        </p:nvSpPr>
        <p:spPr>
          <a:xfrm>
            <a:off x="453162" y="5679218"/>
            <a:ext cx="11285675" cy="307777"/>
          </a:xfrm>
          <a:prstGeom prst="rect">
            <a:avLst/>
          </a:prstGeom>
          <a:noFill/>
        </p:spPr>
        <p:txBody>
          <a:bodyPr wrap="square">
            <a:spAutoFit/>
          </a:bodyPr>
          <a:lstStyle/>
          <a:p>
            <a:pPr algn="ctr"/>
            <a:r>
              <a:rPr lang="en-GB" sz="1400" dirty="0">
                <a:solidFill>
                  <a:schemeClr val="bg1"/>
                </a:solidFill>
                <a:hlinkClick r:id="rId2">
                  <a:extLst>
                    <a:ext uri="{A12FA001-AC4F-418D-AE19-62706E023703}">
                      <ahyp:hlinkClr xmlns:ahyp="http://schemas.microsoft.com/office/drawing/2018/hyperlinkcolor" val="tx"/>
                    </a:ext>
                  </a:extLst>
                </a:hlinkClick>
              </a:rPr>
              <a:t>Digital and technology solutions professional (integrated degree) / Institute for Apprenticeships and Technical Education</a:t>
            </a:r>
            <a:endParaRPr lang="en-US" sz="1400" dirty="0">
              <a:solidFill>
                <a:schemeClr val="bg1"/>
              </a:solidFill>
            </a:endParaRPr>
          </a:p>
        </p:txBody>
      </p:sp>
      <p:pic>
        <p:nvPicPr>
          <p:cNvPr id="3" name="Graphic 2" descr="Thumbs up sign outline">
            <a:extLst>
              <a:ext uri="{FF2B5EF4-FFF2-40B4-BE49-F238E27FC236}">
                <a16:creationId xmlns:a16="http://schemas.microsoft.com/office/drawing/2014/main" id="{02C3F15B-87BF-1708-0658-2A6A79BCC22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4475" y="2449008"/>
            <a:ext cx="3081908" cy="3081908"/>
          </a:xfrm>
          <a:prstGeom prst="rect">
            <a:avLst/>
          </a:prstGeom>
        </p:spPr>
      </p:pic>
    </p:spTree>
    <p:extLst>
      <p:ext uri="{BB962C8B-B14F-4D97-AF65-F5344CB8AC3E}">
        <p14:creationId xmlns:p14="http://schemas.microsoft.com/office/powerpoint/2010/main" val="1689233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06751" y="640463"/>
            <a:ext cx="9949213" cy="2739211"/>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AE1 – Report 1 - 10%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1500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initial phase of the project focuses on defining its scope and purpose, including any relevant business, ethical, legal, and professional considerations. This phase also involves reviewing existing literature and developing a project plan. Feasibility and requirements are assessed during this stage as well</a:t>
            </a:r>
            <a:r>
              <a:rPr lang="en-GB" sz="2800" dirty="0">
                <a:solidFill>
                  <a:schemeClr val="bg1"/>
                </a:solidFill>
              </a:rPr>
              <a:t>.</a:t>
            </a:r>
            <a:endParaRPr lang="en-GB" sz="28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6E15580-13A1-2C29-A92C-3BF5D17BA384}"/>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AE1</a:t>
            </a:r>
            <a:endParaRPr lang="en-GB" sz="13000" dirty="0">
              <a:solidFill>
                <a:srgbClr val="FFC11B"/>
              </a:solidFill>
            </a:endParaRPr>
          </a:p>
        </p:txBody>
      </p:sp>
    </p:spTree>
    <p:extLst>
      <p:ext uri="{BB962C8B-B14F-4D97-AF65-F5344CB8AC3E}">
        <p14:creationId xmlns:p14="http://schemas.microsoft.com/office/powerpoint/2010/main" val="40511258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D59AEF9-1DB0-C3D1-1CD0-A1A346425C28}"/>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AE2</a:t>
            </a:r>
            <a:endParaRPr lang="en-GB" sz="13000" dirty="0">
              <a:solidFill>
                <a:srgbClr val="FFC11B"/>
              </a:solidFill>
            </a:endParaRPr>
          </a:p>
        </p:txBody>
      </p:sp>
      <p:sp>
        <p:nvSpPr>
          <p:cNvPr id="3" name="TextBox 2">
            <a:extLst>
              <a:ext uri="{FF2B5EF4-FFF2-40B4-BE49-F238E27FC236}">
                <a16:creationId xmlns:a16="http://schemas.microsoft.com/office/drawing/2014/main" id="{981D3968-79A7-CA69-1155-0C230FD66E0D}"/>
              </a:ext>
            </a:extLst>
          </p:cNvPr>
          <p:cNvSpPr txBox="1"/>
          <p:nvPr/>
        </p:nvSpPr>
        <p:spPr>
          <a:xfrm>
            <a:off x="524707" y="551081"/>
            <a:ext cx="10487493" cy="3508653"/>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AE2 – Report 1 - 70%) (10,000 words)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2600" dirty="0">
                <a:solidFill>
                  <a:schemeClr val="bg1"/>
                </a:solidFill>
              </a:rPr>
              <a:t>The final project report should present a narrative of the project from inception to completion, aligned with the relevant Knowledge, Skills, and Behaviours (KSBs). It should outline the approaches taken, the rationale for their selection, and assess the project’s outputs in terms of their suitability for purpose. The report should also include conclusions, a critical review of the overall process, and recommendations for future development.</a:t>
            </a:r>
            <a:endParaRPr lang="en-GB" sz="2600"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03221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0CEB33-877D-6863-4E23-023A623410FE}"/>
              </a:ext>
            </a:extLst>
          </p:cNvPr>
          <p:cNvSpPr txBox="1"/>
          <p:nvPr/>
        </p:nvSpPr>
        <p:spPr>
          <a:xfrm>
            <a:off x="1460901" y="831924"/>
            <a:ext cx="9313334" cy="6232475"/>
          </a:xfrm>
          <a:prstGeom prst="rect">
            <a:avLst/>
          </a:prstGeom>
          <a:noFill/>
        </p:spPr>
        <p:txBody>
          <a:bodyPr wrap="square">
            <a:spAutoFit/>
          </a:bodyPr>
          <a:lstStyle/>
          <a:p>
            <a:pPr marL="342900" indent="-342900" fontAlgn="base">
              <a:buFont typeface="+mj-lt"/>
              <a:buAutoNum type="arabicPeriod"/>
            </a:pPr>
            <a:r>
              <a:rPr lang="en-GB" sz="2200" dirty="0">
                <a:solidFill>
                  <a:schemeClr val="bg1"/>
                </a:solidFill>
                <a:effectLst/>
                <a:ea typeface="Times New Roman" panose="02020603050405020304" pitchFamily="18" charset="0"/>
              </a:rPr>
              <a:t>Title Page</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Acknowledgements</a:t>
            </a:r>
            <a:endParaRPr lang="en-GB" sz="2200" dirty="0">
              <a:solidFill>
                <a:schemeClr val="bg1"/>
              </a:solidFill>
              <a:effectLst/>
              <a:ea typeface="Times New Roman" panose="02020603050405020304" pitchFamily="18" charset="0"/>
            </a:endParaRPr>
          </a:p>
          <a:p>
            <a:pPr marL="342900" indent="-342900" fontAlgn="base">
              <a:buFont typeface="+mj-lt"/>
              <a:buAutoNum type="arabicPeriod"/>
            </a:pPr>
            <a:r>
              <a:rPr lang="en-GB" sz="2200" dirty="0">
                <a:solidFill>
                  <a:schemeClr val="bg1"/>
                </a:solidFill>
                <a:ea typeface="Times New Roman" panose="02020603050405020304" pitchFamily="18" charset="0"/>
              </a:rPr>
              <a:t>Summary</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Contents</a:t>
            </a:r>
          </a:p>
          <a:p>
            <a:pPr marL="342900" indent="-342900" fontAlgn="base">
              <a:buFont typeface="+mj-lt"/>
              <a:buAutoNum type="arabicPeriod"/>
            </a:pPr>
            <a:r>
              <a:rPr lang="en-GB" sz="2200" dirty="0">
                <a:solidFill>
                  <a:schemeClr val="bg1"/>
                </a:solidFill>
                <a:ea typeface="Calibri" panose="020F0502020204030204" pitchFamily="34" charset="0"/>
                <a:cs typeface="Times New Roman" panose="02020603050405020304" pitchFamily="18" charset="0"/>
              </a:rPr>
              <a:t>List of Figures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Project Specification/Requirements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Methodology/Evaluation</a:t>
            </a: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Professional, Legal and Ethical issues </a:t>
            </a:r>
            <a:endParaRPr lang="en-GB" sz="2200" dirty="0">
              <a:solidFill>
                <a:schemeClr val="bg1"/>
              </a:solidFill>
              <a:ea typeface="Calibri" panose="020F0502020204030204" pitchFamily="34" charset="0"/>
              <a:cs typeface="Times New Roman" panose="02020603050405020304" pitchFamily="18" charset="0"/>
            </a:endParaRPr>
          </a:p>
          <a:p>
            <a:pPr marL="742950" lvl="1" indent="-285750" fontAlgn="base">
              <a:buFont typeface="Arial" panose="020B0604020202020204" pitchFamily="34" charset="0"/>
              <a:buChar char="•"/>
            </a:pPr>
            <a:r>
              <a:rPr lang="en-GB" sz="2200" dirty="0">
                <a:solidFill>
                  <a:schemeClr val="bg1"/>
                </a:solidFill>
                <a:effectLst/>
                <a:ea typeface="Calibri" panose="020F0502020204030204" pitchFamily="34" charset="0"/>
                <a:cs typeface="Times New Roman" panose="02020603050405020304" pitchFamily="18" charset="0"/>
              </a:rPr>
              <a:t>Project Management </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Design</a:t>
            </a:r>
            <a:r>
              <a:rPr lang="en-GB" sz="2200" dirty="0">
                <a:solidFill>
                  <a:schemeClr val="bg1"/>
                </a:solidFill>
                <a:ea typeface="Calibri" panose="020F0502020204030204" pitchFamily="34" charset="0"/>
                <a:cs typeface="Times New Roman" panose="02020603050405020304" pitchFamily="18" charset="0"/>
              </a:rPr>
              <a:t>, </a:t>
            </a:r>
            <a:r>
              <a:rPr lang="en-GB" sz="2200" dirty="0">
                <a:solidFill>
                  <a:schemeClr val="bg1"/>
                </a:solidFill>
                <a:effectLst/>
                <a:ea typeface="Calibri" panose="020F0502020204030204" pitchFamily="34" charset="0"/>
                <a:cs typeface="Times New Roman" panose="02020603050405020304" pitchFamily="18" charset="0"/>
              </a:rPr>
              <a:t>implementation</a:t>
            </a:r>
            <a:endParaRPr lang="en-GB" sz="2200" dirty="0">
              <a:solidFill>
                <a:schemeClr val="bg1"/>
              </a:solidFill>
              <a:ea typeface="Calibri" panose="020F0502020204030204" pitchFamily="34" charset="0"/>
              <a:cs typeface="Times New Roman" panose="02020603050405020304" pitchFamily="18" charset="0"/>
            </a:endParaRP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Testing &amp; Results </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Conclusions</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Recommendations for further Work and/or discussion</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References List</a:t>
            </a:r>
          </a:p>
          <a:p>
            <a:pPr marL="342900" indent="-342900" fontAlgn="base">
              <a:buFont typeface="+mj-lt"/>
              <a:buAutoNum type="arabicPeriod"/>
            </a:pPr>
            <a:r>
              <a:rPr lang="en-GB" sz="2200" dirty="0">
                <a:solidFill>
                  <a:schemeClr val="bg1"/>
                </a:solidFill>
                <a:effectLst/>
                <a:ea typeface="Calibri" panose="020F0502020204030204" pitchFamily="34" charset="0"/>
                <a:cs typeface="Times New Roman" panose="02020603050405020304" pitchFamily="18" charset="0"/>
              </a:rPr>
              <a:t>Appendices </a:t>
            </a: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br>
              <a:rPr lang="en-GB" sz="2300" dirty="0">
                <a:effectLst/>
                <a:ea typeface="Calibri" panose="020F0502020204030204" pitchFamily="34" charset="0"/>
                <a:cs typeface="Times New Roman" panose="02020603050405020304" pitchFamily="18" charset="0"/>
              </a:rPr>
            </a:br>
            <a:r>
              <a:rPr lang="en-GB" sz="2300" b="1" dirty="0">
                <a:effectLst/>
                <a:ea typeface="Times New Roman" panose="02020603050405020304" pitchFamily="18" charset="0"/>
              </a:rPr>
              <a:t> </a:t>
            </a:r>
            <a:endParaRPr lang="en-GB" sz="2300" dirty="0">
              <a:effectLst/>
              <a:ea typeface="Times New Roman" panose="02020603050405020304" pitchFamily="18" charset="0"/>
            </a:endParaRPr>
          </a:p>
        </p:txBody>
      </p:sp>
      <p:sp>
        <p:nvSpPr>
          <p:cNvPr id="4" name="TextBox 3">
            <a:extLst>
              <a:ext uri="{FF2B5EF4-FFF2-40B4-BE49-F238E27FC236}">
                <a16:creationId xmlns:a16="http://schemas.microsoft.com/office/drawing/2014/main" id="{6091AE1C-6B3B-5E4D-F37F-702C598A1099}"/>
              </a:ext>
            </a:extLst>
          </p:cNvPr>
          <p:cNvSpPr txBox="1"/>
          <p:nvPr/>
        </p:nvSpPr>
        <p:spPr>
          <a:xfrm>
            <a:off x="714270" y="262637"/>
            <a:ext cx="3266831" cy="617415"/>
          </a:xfrm>
          <a:prstGeom prst="rect">
            <a:avLst/>
          </a:prstGeom>
          <a:noFill/>
        </p:spPr>
        <p:txBody>
          <a:bodyPr wrap="none" lIns="0" tIns="0" rIns="0" bIns="0" rtlCol="0">
            <a:noAutofit/>
          </a:bodyPr>
          <a:lstStyle/>
          <a:p>
            <a:pPr algn="l"/>
            <a:r>
              <a:rPr lang="en-GB" sz="3200" b="1" dirty="0">
                <a:solidFill>
                  <a:schemeClr val="bg1"/>
                </a:solidFill>
              </a:rPr>
              <a:t>Final Report Structure </a:t>
            </a:r>
          </a:p>
        </p:txBody>
      </p:sp>
      <p:pic>
        <p:nvPicPr>
          <p:cNvPr id="5" name="Graphic 4" descr="Circular flowchart with solid fill">
            <a:extLst>
              <a:ext uri="{FF2B5EF4-FFF2-40B4-BE49-F238E27FC236}">
                <a16:creationId xmlns:a16="http://schemas.microsoft.com/office/drawing/2014/main" id="{60786693-5B62-7D33-3DE5-3FEAC4AD5AA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1217324">
            <a:off x="8567117" y="-202992"/>
            <a:ext cx="3323330" cy="3323330"/>
          </a:xfrm>
          <a:prstGeom prst="rect">
            <a:avLst/>
          </a:prstGeom>
        </p:spPr>
      </p:pic>
    </p:spTree>
    <p:extLst>
      <p:ext uri="{BB962C8B-B14F-4D97-AF65-F5344CB8AC3E}">
        <p14:creationId xmlns:p14="http://schemas.microsoft.com/office/powerpoint/2010/main" val="18033378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1D3968-79A7-CA69-1155-0C230FD66E0D}"/>
              </a:ext>
            </a:extLst>
          </p:cNvPr>
          <p:cNvSpPr txBox="1"/>
          <p:nvPr/>
        </p:nvSpPr>
        <p:spPr>
          <a:xfrm>
            <a:off x="587375" y="742150"/>
            <a:ext cx="11017250" cy="707886"/>
          </a:xfrm>
          <a:prstGeom prst="rect">
            <a:avLst/>
          </a:prstGeom>
          <a:noFill/>
        </p:spPr>
        <p:txBody>
          <a:bodyPr wrap="square">
            <a:spAutoFit/>
          </a:bodyPr>
          <a:lstStyle/>
          <a:p>
            <a:pPr>
              <a:tabLst>
                <a:tab pos="914400" algn="l"/>
                <a:tab pos="1371600" algn="l"/>
                <a:tab pos="1828800" algn="l"/>
                <a:tab pos="2286000" algn="l"/>
                <a:tab pos="2743200" algn="l"/>
                <a:tab pos="3200400" algn="l"/>
                <a:tab pos="3657600" algn="l"/>
                <a:tab pos="4114800" algn="l"/>
                <a:tab pos="4572000" algn="l"/>
                <a:tab pos="5029200" algn="l"/>
                <a:tab pos="5486400" algn="l"/>
              </a:tabLst>
            </a:pP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AE3 – Demo/Presentation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- 2</a:t>
            </a:r>
            <a:r>
              <a:rPr lang="en-GB" sz="4000" b="1"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0% </a:t>
            </a:r>
            <a:r>
              <a:rPr lang="en-GB" sz="4000" b="1" dirty="0">
                <a:solidFill>
                  <a:schemeClr val="bg1"/>
                </a:solidFill>
                <a:latin typeface="Trebuchet MS" panose="020B0603020202020204" pitchFamily="34" charset="0"/>
                <a:ea typeface="Times New Roman" panose="02020603050405020304" pitchFamily="18" charset="0"/>
                <a:cs typeface="Times New Roman" panose="02020603050405020304" pitchFamily="18" charset="0"/>
              </a:rPr>
              <a:t>(25-30mins)</a:t>
            </a:r>
            <a:endParaRPr lang="en-GB" sz="4000" b="1" dirty="0">
              <a:solidFill>
                <a:schemeClr val="bg1"/>
              </a:solidFill>
              <a:effectLst/>
              <a:latin typeface="Trebuchet MS" panose="020B060302020202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FAAF0669-79B4-4B47-5115-66214B87CE60}"/>
              </a:ext>
            </a:extLst>
          </p:cNvPr>
          <p:cNvSpPr txBox="1"/>
          <p:nvPr/>
        </p:nvSpPr>
        <p:spPr>
          <a:xfrm rot="1152938">
            <a:off x="8305969" y="3750928"/>
            <a:ext cx="4162528" cy="2092881"/>
          </a:xfrm>
          <a:prstGeom prst="rect">
            <a:avLst/>
          </a:prstGeom>
          <a:noFill/>
        </p:spPr>
        <p:txBody>
          <a:bodyPr wrap="square">
            <a:spAutoFit/>
          </a:bodyPr>
          <a:lstStyle/>
          <a:p>
            <a:pPr algn="ctr"/>
            <a:r>
              <a:rPr lang="en-GB" sz="13000" b="1" dirty="0">
                <a:solidFill>
                  <a:srgbClr val="FFC11B"/>
                </a:solidFill>
                <a:effectLst/>
                <a:latin typeface="Trebuchet MS" panose="020B0603020202020204" pitchFamily="34" charset="0"/>
                <a:ea typeface="Times New Roman" panose="02020603050405020304" pitchFamily="18" charset="0"/>
                <a:cs typeface="Times New Roman" panose="02020603050405020304" pitchFamily="18" charset="0"/>
              </a:rPr>
              <a:t>AE3</a:t>
            </a:r>
            <a:endParaRPr lang="en-GB" sz="13000" dirty="0">
              <a:solidFill>
                <a:srgbClr val="FFC11B"/>
              </a:solidFill>
            </a:endParaRPr>
          </a:p>
        </p:txBody>
      </p:sp>
      <p:sp>
        <p:nvSpPr>
          <p:cNvPr id="6" name="TextBox 5">
            <a:extLst>
              <a:ext uri="{FF2B5EF4-FFF2-40B4-BE49-F238E27FC236}">
                <a16:creationId xmlns:a16="http://schemas.microsoft.com/office/drawing/2014/main" id="{8FCE7487-3733-8E29-7738-ADE4A75CF822}"/>
              </a:ext>
            </a:extLst>
          </p:cNvPr>
          <p:cNvSpPr txBox="1"/>
          <p:nvPr/>
        </p:nvSpPr>
        <p:spPr>
          <a:xfrm>
            <a:off x="587375" y="1956682"/>
            <a:ext cx="8725067" cy="1569660"/>
          </a:xfrm>
          <a:prstGeom prst="rect">
            <a:avLst/>
          </a:prstGeom>
          <a:noFill/>
        </p:spPr>
        <p:txBody>
          <a:bodyPr wrap="square">
            <a:spAutoFit/>
          </a:bodyPr>
          <a:lstStyle/>
          <a:p>
            <a:r>
              <a:rPr lang="en-GB" sz="3200" dirty="0">
                <a:solidFill>
                  <a:schemeClr val="bg1"/>
                </a:solidFill>
              </a:rPr>
              <a:t>To support your Project Report, you will need to give a presentation/demonstration of your project.</a:t>
            </a:r>
          </a:p>
        </p:txBody>
      </p:sp>
    </p:spTree>
    <p:extLst>
      <p:ext uri="{BB962C8B-B14F-4D97-AF65-F5344CB8AC3E}">
        <p14:creationId xmlns:p14="http://schemas.microsoft.com/office/powerpoint/2010/main" val="18022969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0" y="940636"/>
            <a:ext cx="12191999" cy="3702571"/>
          </a:xfrm>
          <a:prstGeom prst="rect">
            <a:avLst/>
          </a:prstGeom>
          <a:noFill/>
        </p:spPr>
        <p:txBody>
          <a:bodyPr wrap="none" lIns="0" tIns="0" rIns="0" bIns="0" rtlCol="0">
            <a:noAutofit/>
          </a:bodyPr>
          <a:lstStyle/>
          <a:p>
            <a:pPr algn="ctr"/>
            <a:r>
              <a:rPr lang="en-GB" sz="18000" b="1" dirty="0">
                <a:solidFill>
                  <a:schemeClr val="bg1"/>
                </a:solidFill>
              </a:rPr>
              <a:t>Gateway</a:t>
            </a:r>
          </a:p>
        </p:txBody>
      </p:sp>
    </p:spTree>
    <p:extLst>
      <p:ext uri="{BB962C8B-B14F-4D97-AF65-F5344CB8AC3E}">
        <p14:creationId xmlns:p14="http://schemas.microsoft.com/office/powerpoint/2010/main" val="18038727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222900-0019-66E0-C836-CF04EEEE4BC2}"/>
              </a:ext>
            </a:extLst>
          </p:cNvPr>
          <p:cNvPicPr>
            <a:picLocks noChangeAspect="1"/>
          </p:cNvPicPr>
          <p:nvPr/>
        </p:nvPicPr>
        <p:blipFill>
          <a:blip r:embed="rId2"/>
          <a:srcRect l="3819" t="1953" r="4047" b="6136"/>
          <a:stretch/>
        </p:blipFill>
        <p:spPr>
          <a:xfrm>
            <a:off x="2183567" y="637081"/>
            <a:ext cx="8049718" cy="4939260"/>
          </a:xfrm>
          <a:prstGeom prst="rect">
            <a:avLst/>
          </a:prstGeom>
          <a:effectLst>
            <a:outerShdw blurRad="50800" dist="38100" dir="5400000" algn="t" rotWithShape="0">
              <a:prstClr val="black">
                <a:alpha val="40000"/>
              </a:prstClr>
            </a:outerShdw>
          </a:effectLst>
        </p:spPr>
      </p:pic>
      <p:sp>
        <p:nvSpPr>
          <p:cNvPr id="6" name="Rectangle 1">
            <a:extLst>
              <a:ext uri="{FF2B5EF4-FFF2-40B4-BE49-F238E27FC236}">
                <a16:creationId xmlns:a16="http://schemas.microsoft.com/office/drawing/2014/main" id="{68A65C8B-BCB4-B609-BCD5-1C61086E7C29}"/>
              </a:ext>
            </a:extLst>
          </p:cNvPr>
          <p:cNvSpPr>
            <a:spLocks noChangeArrowheads="1"/>
          </p:cNvSpPr>
          <p:nvPr/>
        </p:nvSpPr>
        <p:spPr bwMode="auto">
          <a:xfrm>
            <a:off x="1964961" y="5794257"/>
            <a:ext cx="88579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and technology solutions professional (integrated degree)</a:t>
            </a:r>
            <a:r>
              <a:rPr kumimoji="0" lang="en-US" altLang="en-US" sz="800" b="0" i="0" u="none" strike="noStrike" cap="none" normalizeH="0" baseline="0" dirty="0">
                <a:ln>
                  <a:noFill/>
                </a:ln>
                <a:solidFill>
                  <a:schemeClr val="bg1"/>
                </a:solidFill>
                <a:effectLst/>
                <a:cs typeface="Times New Roman" panose="02020603050405020304" pitchFamily="18" charset="0"/>
              </a:rPr>
              <a:t>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https://www.instituteforapprenticeships.org/apprenticeship-standards/digital-and-technology-solutions-professional-integrated-degree-v1-1</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8" name="TextBox 7">
            <a:extLst>
              <a:ext uri="{FF2B5EF4-FFF2-40B4-BE49-F238E27FC236}">
                <a16:creationId xmlns:a16="http://schemas.microsoft.com/office/drawing/2014/main" id="{4C32018F-A2B5-F68D-21B7-73AE805D55B8}"/>
              </a:ext>
            </a:extLst>
          </p:cNvPr>
          <p:cNvSpPr txBox="1"/>
          <p:nvPr/>
        </p:nvSpPr>
        <p:spPr>
          <a:xfrm>
            <a:off x="0" y="12506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1390750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54E869B2-EDB5-C4A2-8A63-E52E92796AFD}"/>
              </a:ext>
            </a:extLst>
          </p:cNvPr>
          <p:cNvSpPr/>
          <p:nvPr/>
        </p:nvSpPr>
        <p:spPr>
          <a:xfrm>
            <a:off x="2598532" y="2895558"/>
            <a:ext cx="6994925" cy="692568"/>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ea typeface="Trebuchet MS" charset="0"/>
                <a:cs typeface="Trebuchet MS" charset="0"/>
              </a:rPr>
              <a:t>Synoptic Project COM625</a:t>
            </a:r>
            <a:endParaRPr lang="en-GB" sz="3600" dirty="0">
              <a:solidFill>
                <a:schemeClr val="bg1"/>
              </a:solidFill>
            </a:endParaRPr>
          </a:p>
        </p:txBody>
      </p:sp>
      <p:grpSp>
        <p:nvGrpSpPr>
          <p:cNvPr id="3" name="Group 2">
            <a:extLst>
              <a:ext uri="{FF2B5EF4-FFF2-40B4-BE49-F238E27FC236}">
                <a16:creationId xmlns:a16="http://schemas.microsoft.com/office/drawing/2014/main" id="{BEDC4B88-F3D5-9874-3C20-34FFB71D0ABC}"/>
              </a:ext>
            </a:extLst>
          </p:cNvPr>
          <p:cNvGrpSpPr/>
          <p:nvPr/>
        </p:nvGrpSpPr>
        <p:grpSpPr>
          <a:xfrm>
            <a:off x="3704386" y="1643943"/>
            <a:ext cx="4765305" cy="1141037"/>
            <a:chOff x="4124075" y="140642"/>
            <a:chExt cx="4765305" cy="1378593"/>
          </a:xfrm>
        </p:grpSpPr>
        <p:sp>
          <p:nvSpPr>
            <p:cNvPr id="16" name="Arrow: Down 15">
              <a:extLst>
                <a:ext uri="{FF2B5EF4-FFF2-40B4-BE49-F238E27FC236}">
                  <a16:creationId xmlns:a16="http://schemas.microsoft.com/office/drawing/2014/main" id="{45B02CFE-1091-6A69-781E-D72A38663038}"/>
                </a:ext>
              </a:extLst>
            </p:cNvPr>
            <p:cNvSpPr/>
            <p:nvPr/>
          </p:nvSpPr>
          <p:spPr>
            <a:xfrm>
              <a:off x="4124075" y="140642"/>
              <a:ext cx="4765305" cy="1378593"/>
            </a:xfrm>
            <a:prstGeom prst="downArrow">
              <a:avLst>
                <a:gd name="adj1" fmla="val 50000"/>
                <a:gd name="adj2" fmla="val 5122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7" name="TextBox 16">
              <a:extLst>
                <a:ext uri="{FF2B5EF4-FFF2-40B4-BE49-F238E27FC236}">
                  <a16:creationId xmlns:a16="http://schemas.microsoft.com/office/drawing/2014/main" id="{31F5EFF6-334F-48EA-2BA6-5A5D9D9B7518}"/>
                </a:ext>
              </a:extLst>
            </p:cNvPr>
            <p:cNvSpPr txBox="1"/>
            <p:nvPr/>
          </p:nvSpPr>
          <p:spPr>
            <a:xfrm>
              <a:off x="5319373" y="438278"/>
              <a:ext cx="2374710" cy="391660"/>
            </a:xfrm>
            <a:prstGeom prst="rect">
              <a:avLst/>
            </a:prstGeom>
            <a:noFill/>
          </p:spPr>
          <p:txBody>
            <a:bodyPr wrap="none" lIns="0" tIns="0" rIns="0" bIns="0" rtlCol="0">
              <a:noAutofit/>
            </a:bodyPr>
            <a:lstStyle/>
            <a:p>
              <a:pPr algn="ctr"/>
              <a:r>
                <a:rPr lang="en-GB" sz="3200" b="1" dirty="0">
                  <a:solidFill>
                    <a:schemeClr val="bg1"/>
                  </a:solidFill>
                </a:rPr>
                <a:t>Gateway</a:t>
              </a:r>
            </a:p>
          </p:txBody>
        </p:sp>
      </p:grpSp>
      <p:sp>
        <p:nvSpPr>
          <p:cNvPr id="2" name="Rectangle: Rounded Corners 1">
            <a:extLst>
              <a:ext uri="{FF2B5EF4-FFF2-40B4-BE49-F238E27FC236}">
                <a16:creationId xmlns:a16="http://schemas.microsoft.com/office/drawing/2014/main" id="{A08C5822-F5CE-4FEE-1B80-5347E260B677}"/>
              </a:ext>
            </a:extLst>
          </p:cNvPr>
          <p:cNvSpPr/>
          <p:nvPr/>
        </p:nvSpPr>
        <p:spPr>
          <a:xfrm>
            <a:off x="2598532" y="4970680"/>
            <a:ext cx="6994925" cy="71100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ea typeface="Trebuchet MS" charset="0"/>
                <a:cs typeface="Trebuchet MS" charset="0"/>
              </a:rPr>
              <a:t>End Point Assessment (EPA)</a:t>
            </a:r>
            <a:endParaRPr lang="en-GB" sz="3600" dirty="0">
              <a:solidFill>
                <a:schemeClr val="bg1"/>
              </a:solidFill>
            </a:endParaRPr>
          </a:p>
        </p:txBody>
      </p:sp>
      <p:sp>
        <p:nvSpPr>
          <p:cNvPr id="5" name="TextBox 4">
            <a:extLst>
              <a:ext uri="{FF2B5EF4-FFF2-40B4-BE49-F238E27FC236}">
                <a16:creationId xmlns:a16="http://schemas.microsoft.com/office/drawing/2014/main" id="{3C78E52E-85F0-2FF5-E1B8-B40DFC4456CC}"/>
              </a:ext>
            </a:extLst>
          </p:cNvPr>
          <p:cNvSpPr txBox="1"/>
          <p:nvPr/>
        </p:nvSpPr>
        <p:spPr>
          <a:xfrm>
            <a:off x="-4" y="72634"/>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
        <p:nvSpPr>
          <p:cNvPr id="7" name="Rectangle: Rounded Corners 6">
            <a:extLst>
              <a:ext uri="{FF2B5EF4-FFF2-40B4-BE49-F238E27FC236}">
                <a16:creationId xmlns:a16="http://schemas.microsoft.com/office/drawing/2014/main" id="{EC871BAB-04A9-497C-1331-EBC03F25BBA6}"/>
              </a:ext>
            </a:extLst>
          </p:cNvPr>
          <p:cNvSpPr/>
          <p:nvPr/>
        </p:nvSpPr>
        <p:spPr>
          <a:xfrm>
            <a:off x="8892518" y="3770144"/>
            <a:ext cx="2712107"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Employer Reference</a:t>
            </a:r>
          </a:p>
        </p:txBody>
      </p:sp>
      <p:sp>
        <p:nvSpPr>
          <p:cNvPr id="8" name="Rectangle: Rounded Corners 7">
            <a:extLst>
              <a:ext uri="{FF2B5EF4-FFF2-40B4-BE49-F238E27FC236}">
                <a16:creationId xmlns:a16="http://schemas.microsoft.com/office/drawing/2014/main" id="{BAFD872A-ACA2-28C8-E798-51B67C35D006}"/>
              </a:ext>
            </a:extLst>
          </p:cNvPr>
          <p:cNvSpPr/>
          <p:nvPr/>
        </p:nvSpPr>
        <p:spPr>
          <a:xfrm>
            <a:off x="620109" y="1583267"/>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Gateway EPA Ready Meeting &amp; Sign off</a:t>
            </a:r>
          </a:p>
        </p:txBody>
      </p:sp>
      <p:sp>
        <p:nvSpPr>
          <p:cNvPr id="11" name="Rectangle: Rounded Corners 10">
            <a:extLst>
              <a:ext uri="{FF2B5EF4-FFF2-40B4-BE49-F238E27FC236}">
                <a16:creationId xmlns:a16="http://schemas.microsoft.com/office/drawing/2014/main" id="{C84B1704-90E4-221F-6D02-2EEBA23ADE48}"/>
              </a:ext>
            </a:extLst>
          </p:cNvPr>
          <p:cNvSpPr/>
          <p:nvPr/>
        </p:nvSpPr>
        <p:spPr>
          <a:xfrm>
            <a:off x="620108" y="4407957"/>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KSB Portfolio Mapping/Matrix</a:t>
            </a:r>
          </a:p>
        </p:txBody>
      </p:sp>
      <p:sp>
        <p:nvSpPr>
          <p:cNvPr id="9" name="Rectangle: Rounded Corners 8">
            <a:extLst>
              <a:ext uri="{FF2B5EF4-FFF2-40B4-BE49-F238E27FC236}">
                <a16:creationId xmlns:a16="http://schemas.microsoft.com/office/drawing/2014/main" id="{BBEE0909-08DF-FF38-92EF-926AF3065EB1}"/>
              </a:ext>
            </a:extLst>
          </p:cNvPr>
          <p:cNvSpPr/>
          <p:nvPr/>
        </p:nvSpPr>
        <p:spPr>
          <a:xfrm>
            <a:off x="2598535" y="659451"/>
            <a:ext cx="6994925" cy="711006"/>
          </a:xfrm>
          <a:prstGeom prst="round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solidFill>
                <a:latin typeface="Trebuchet MS" charset="0"/>
              </a:rPr>
              <a:t>On </a:t>
            </a:r>
            <a:r>
              <a:rPr lang="en-US" sz="3600" b="1" dirty="0" err="1">
                <a:solidFill>
                  <a:schemeClr val="bg1"/>
                </a:solidFill>
                <a:latin typeface="Trebuchet MS" charset="0"/>
              </a:rPr>
              <a:t>Programme</a:t>
            </a:r>
            <a:r>
              <a:rPr lang="en-US" sz="3600" b="1" dirty="0">
                <a:solidFill>
                  <a:schemeClr val="bg1"/>
                </a:solidFill>
                <a:latin typeface="Trebuchet MS" charset="0"/>
              </a:rPr>
              <a:t> Completion</a:t>
            </a:r>
            <a:endParaRPr lang="en-GB" sz="3600" dirty="0">
              <a:solidFill>
                <a:schemeClr val="bg1"/>
              </a:solidFill>
            </a:endParaRPr>
          </a:p>
        </p:txBody>
      </p:sp>
      <p:sp>
        <p:nvSpPr>
          <p:cNvPr id="12" name="Arrow: Down 11">
            <a:extLst>
              <a:ext uri="{FF2B5EF4-FFF2-40B4-BE49-F238E27FC236}">
                <a16:creationId xmlns:a16="http://schemas.microsoft.com/office/drawing/2014/main" id="{0FF2C460-D601-810B-75EC-B22307D88162}"/>
              </a:ext>
            </a:extLst>
          </p:cNvPr>
          <p:cNvSpPr/>
          <p:nvPr/>
        </p:nvSpPr>
        <p:spPr>
          <a:xfrm>
            <a:off x="3713341" y="3886969"/>
            <a:ext cx="4765305" cy="968991"/>
          </a:xfrm>
          <a:prstGeom prst="downArrow">
            <a:avLst>
              <a:gd name="adj1" fmla="val 50000"/>
              <a:gd name="adj2" fmla="val 5122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baseline="-25000" dirty="0"/>
          </a:p>
        </p:txBody>
      </p:sp>
      <p:sp>
        <p:nvSpPr>
          <p:cNvPr id="14" name="Rectangle: Rounded Corners 13">
            <a:extLst>
              <a:ext uri="{FF2B5EF4-FFF2-40B4-BE49-F238E27FC236}">
                <a16:creationId xmlns:a16="http://schemas.microsoft.com/office/drawing/2014/main" id="{764AA67E-243E-D00C-8551-462613AB6940}"/>
              </a:ext>
            </a:extLst>
          </p:cNvPr>
          <p:cNvSpPr/>
          <p:nvPr/>
        </p:nvSpPr>
        <p:spPr>
          <a:xfrm>
            <a:off x="8892517" y="4331259"/>
            <a:ext cx="2712107"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Completed</a:t>
            </a:r>
            <a:br>
              <a:rPr lang="en-GB" sz="1100" dirty="0">
                <a:solidFill>
                  <a:schemeClr val="tx1"/>
                </a:solidFill>
              </a:rPr>
            </a:br>
            <a:r>
              <a:rPr lang="en-GB" sz="1100" dirty="0">
                <a:solidFill>
                  <a:schemeClr val="tx1"/>
                </a:solidFill>
              </a:rPr>
              <a:t> Off-the-Job Tracker</a:t>
            </a:r>
          </a:p>
        </p:txBody>
      </p:sp>
      <p:sp>
        <p:nvSpPr>
          <p:cNvPr id="19" name="Rectangle: Rounded Corners 18">
            <a:extLst>
              <a:ext uri="{FF2B5EF4-FFF2-40B4-BE49-F238E27FC236}">
                <a16:creationId xmlns:a16="http://schemas.microsoft.com/office/drawing/2014/main" id="{5A7BE2FD-768B-B672-9E69-679DE1FA5730}"/>
              </a:ext>
            </a:extLst>
          </p:cNvPr>
          <p:cNvSpPr/>
          <p:nvPr/>
        </p:nvSpPr>
        <p:spPr>
          <a:xfrm>
            <a:off x="8892517" y="1552755"/>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Synoptic Project Outline</a:t>
            </a:r>
          </a:p>
        </p:txBody>
      </p:sp>
      <p:sp>
        <p:nvSpPr>
          <p:cNvPr id="6" name="Rectangle: Rounded Corners 5">
            <a:extLst>
              <a:ext uri="{FF2B5EF4-FFF2-40B4-BE49-F238E27FC236}">
                <a16:creationId xmlns:a16="http://schemas.microsoft.com/office/drawing/2014/main" id="{C8646639-18B7-DE41-C646-BD7046E40AE5}"/>
              </a:ext>
            </a:extLst>
          </p:cNvPr>
          <p:cNvSpPr/>
          <p:nvPr/>
        </p:nvSpPr>
        <p:spPr>
          <a:xfrm>
            <a:off x="587361" y="3790796"/>
            <a:ext cx="2712108" cy="448003"/>
          </a:xfrm>
          <a:prstGeom prst="round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100" dirty="0">
                <a:solidFill>
                  <a:schemeClr val="tx1"/>
                </a:solidFill>
              </a:rPr>
              <a:t>Completed </a:t>
            </a:r>
            <a:br>
              <a:rPr lang="en-GB" sz="1100" dirty="0">
                <a:solidFill>
                  <a:schemeClr val="tx1"/>
                </a:solidFill>
              </a:rPr>
            </a:br>
            <a:r>
              <a:rPr lang="en-GB" sz="1100" dirty="0">
                <a:solidFill>
                  <a:schemeClr val="tx1"/>
                </a:solidFill>
              </a:rPr>
              <a:t>Synoptic Project &amp; Report</a:t>
            </a:r>
          </a:p>
        </p:txBody>
      </p:sp>
    </p:spTree>
    <p:extLst>
      <p:ext uri="{BB962C8B-B14F-4D97-AF65-F5344CB8AC3E}">
        <p14:creationId xmlns:p14="http://schemas.microsoft.com/office/powerpoint/2010/main" val="241852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P spid="7" grpId="0" animBg="1"/>
      <p:bldP spid="8" grpId="0" animBg="1"/>
      <p:bldP spid="11" grpId="0" animBg="1"/>
      <p:bldP spid="9" grpId="0" animBg="1"/>
      <p:bldP spid="12" grpId="0" animBg="1"/>
      <p:bldP spid="14" grpId="0" animBg="1"/>
      <p:bldP spid="19" grpId="0" animBg="1"/>
      <p:bldP spid="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Group brainstorm with solid fill">
            <a:extLst>
              <a:ext uri="{FF2B5EF4-FFF2-40B4-BE49-F238E27FC236}">
                <a16:creationId xmlns:a16="http://schemas.microsoft.com/office/drawing/2014/main" id="{9AE32B1C-596D-19ED-473B-C3EB47234B1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09888" y="479436"/>
            <a:ext cx="4682112" cy="4682112"/>
          </a:xfrm>
          <a:prstGeom prst="rect">
            <a:avLst/>
          </a:prstGeom>
        </p:spPr>
      </p:pic>
      <p:sp>
        <p:nvSpPr>
          <p:cNvPr id="3" name="TextBox 2">
            <a:extLst>
              <a:ext uri="{FF2B5EF4-FFF2-40B4-BE49-F238E27FC236}">
                <a16:creationId xmlns:a16="http://schemas.microsoft.com/office/drawing/2014/main" id="{11718E82-768C-BBC8-9585-C6BBBD5181AD}"/>
              </a:ext>
            </a:extLst>
          </p:cNvPr>
          <p:cNvSpPr txBox="1"/>
          <p:nvPr/>
        </p:nvSpPr>
        <p:spPr>
          <a:xfrm>
            <a:off x="457978" y="479436"/>
            <a:ext cx="7305795" cy="3814011"/>
          </a:xfrm>
          <a:prstGeom prst="rect">
            <a:avLst/>
          </a:prstGeom>
          <a:noFill/>
        </p:spPr>
        <p:txBody>
          <a:bodyPr wrap="square" lIns="0" tIns="0" rIns="0" bIns="0" rtlCol="0">
            <a:noAutofit/>
          </a:bodyPr>
          <a:lstStyle/>
          <a:p>
            <a:r>
              <a:rPr lang="en-GB" sz="2800" dirty="0">
                <a:solidFill>
                  <a:schemeClr val="bg1"/>
                </a:solidFill>
              </a:rPr>
              <a:t>Upon completion of the on-programme off-the-job training, a </a:t>
            </a:r>
            <a:r>
              <a:rPr lang="en-GB" sz="2800" b="1" dirty="0">
                <a:solidFill>
                  <a:schemeClr val="bg1"/>
                </a:solidFill>
              </a:rPr>
              <a:t>Gateway</a:t>
            </a:r>
            <a:r>
              <a:rPr lang="en-GB" sz="2800" dirty="0">
                <a:solidFill>
                  <a:schemeClr val="bg1"/>
                </a:solidFill>
              </a:rPr>
              <a:t> meeting will be arranged to ensure that the apprentice has completed and passed all modules and is ready to progress to the End Point Assessment (EPA).</a:t>
            </a:r>
            <a:br>
              <a:rPr lang="en-GB" sz="2800" dirty="0">
                <a:solidFill>
                  <a:schemeClr val="bg1"/>
                </a:solidFill>
              </a:rPr>
            </a:br>
            <a:br>
              <a:rPr lang="en-GB" sz="2800" dirty="0">
                <a:solidFill>
                  <a:schemeClr val="bg1"/>
                </a:solidFill>
              </a:rPr>
            </a:br>
            <a:endParaRPr lang="en-GB" sz="1000" dirty="0">
              <a:solidFill>
                <a:schemeClr val="bg1"/>
              </a:solidFill>
            </a:endParaRPr>
          </a:p>
          <a:p>
            <a:r>
              <a:rPr lang="en-GB" sz="2800" dirty="0">
                <a:solidFill>
                  <a:schemeClr val="bg1"/>
                </a:solidFill>
              </a:rPr>
              <a:t>This meeting will also verify that all required documents, including the off-the-job training tracker, portfolio mapping and employer reference, have been completed.</a:t>
            </a:r>
          </a:p>
        </p:txBody>
      </p:sp>
    </p:spTree>
    <p:extLst>
      <p:ext uri="{BB962C8B-B14F-4D97-AF65-F5344CB8AC3E}">
        <p14:creationId xmlns:p14="http://schemas.microsoft.com/office/powerpoint/2010/main" val="23083845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727022"/>
            <a:ext cx="7982262" cy="3702571"/>
          </a:xfrm>
          <a:prstGeom prst="rect">
            <a:avLst/>
          </a:prstGeom>
          <a:noFill/>
        </p:spPr>
        <p:txBody>
          <a:bodyPr wrap="none" lIns="0" tIns="0" rIns="0" bIns="0" rtlCol="0">
            <a:noAutofit/>
          </a:bodyPr>
          <a:lstStyle/>
          <a:p>
            <a:pPr algn="ctr"/>
            <a:r>
              <a:rPr lang="en-GB" sz="18000" b="1" dirty="0">
                <a:solidFill>
                  <a:schemeClr val="bg1"/>
                </a:solidFill>
              </a:rPr>
              <a:t>EPA</a:t>
            </a:r>
          </a:p>
          <a:p>
            <a:pPr algn="ctr"/>
            <a:r>
              <a:rPr lang="en-GB" sz="6000" b="1" dirty="0">
                <a:solidFill>
                  <a:schemeClr val="bg1"/>
                </a:solidFill>
              </a:rPr>
              <a:t>End Point Assessment </a:t>
            </a:r>
          </a:p>
        </p:txBody>
      </p:sp>
    </p:spTree>
    <p:extLst>
      <p:ext uri="{BB962C8B-B14F-4D97-AF65-F5344CB8AC3E}">
        <p14:creationId xmlns:p14="http://schemas.microsoft.com/office/powerpoint/2010/main" val="3569445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27D13C-77AC-7748-91B4-6933C938A38A}"/>
              </a:ext>
            </a:extLst>
          </p:cNvPr>
          <p:cNvSpPr txBox="1"/>
          <p:nvPr/>
        </p:nvSpPr>
        <p:spPr>
          <a:xfrm>
            <a:off x="972868" y="770531"/>
            <a:ext cx="10246263" cy="2862322"/>
          </a:xfrm>
          <a:prstGeom prst="rect">
            <a:avLst/>
          </a:prstGeom>
          <a:noFill/>
        </p:spPr>
        <p:txBody>
          <a:bodyPr wrap="square">
            <a:spAutoFit/>
          </a:bodyPr>
          <a:lstStyle/>
          <a:p>
            <a:r>
              <a:rPr lang="en-GB" sz="3600" dirty="0">
                <a:solidFill>
                  <a:schemeClr val="bg1"/>
                </a:solidFill>
                <a:latin typeface="Trebuchet MS" panose="020B0703020202090204" pitchFamily="34" charset="0"/>
              </a:rPr>
              <a:t>The </a:t>
            </a:r>
            <a:r>
              <a:rPr lang="en-GB" sz="3600" b="1" dirty="0">
                <a:solidFill>
                  <a:schemeClr val="bg1"/>
                </a:solidFill>
                <a:latin typeface="Trebuchet MS" panose="020B0703020202090204" pitchFamily="34" charset="0"/>
              </a:rPr>
              <a:t>Synoptic work-based </a:t>
            </a:r>
            <a:r>
              <a:rPr lang="en-GB" sz="3600" dirty="0">
                <a:solidFill>
                  <a:schemeClr val="bg1"/>
                </a:solidFill>
                <a:latin typeface="Trebuchet MS" panose="020B0703020202090204" pitchFamily="34" charset="0"/>
              </a:rPr>
              <a:t>project</a:t>
            </a:r>
            <a:r>
              <a:rPr lang="en-GB" sz="3600" b="1" dirty="0">
                <a:solidFill>
                  <a:schemeClr val="bg1"/>
                </a:solidFill>
                <a:latin typeface="Trebuchet MS" panose="020B0703020202090204" pitchFamily="34" charset="0"/>
              </a:rPr>
              <a:t> </a:t>
            </a:r>
            <a:r>
              <a:rPr lang="en-GB" sz="3600" dirty="0">
                <a:solidFill>
                  <a:schemeClr val="bg1"/>
                </a:solidFill>
                <a:latin typeface="Trebuchet MS" panose="020B0703020202090204" pitchFamily="34" charset="0"/>
              </a:rPr>
              <a:t>takes place near the end of the apprenticeship. It is a </a:t>
            </a:r>
            <a:r>
              <a:rPr lang="en-GB" sz="3600" b="1" dirty="0">
                <a:solidFill>
                  <a:schemeClr val="bg1"/>
                </a:solidFill>
                <a:latin typeface="Trebuchet MS" panose="020B0703020202090204" pitchFamily="34" charset="0"/>
              </a:rPr>
              <a:t>substantial piece of work </a:t>
            </a:r>
            <a:r>
              <a:rPr lang="en-GB" sz="3600" dirty="0">
                <a:solidFill>
                  <a:schemeClr val="bg1"/>
                </a:solidFill>
                <a:latin typeface="Trebuchet MS" panose="020B0703020202090204" pitchFamily="34" charset="0"/>
              </a:rPr>
              <a:t>and covers the skills, knowledge and behaviours defined in the standard</a:t>
            </a:r>
            <a:r>
              <a:rPr lang="en-GB" sz="3200" dirty="0">
                <a:solidFill>
                  <a:schemeClr val="bg1"/>
                </a:solidFill>
                <a:latin typeface="Trebuchet MS" panose="020B0703020202090204" pitchFamily="34" charset="0"/>
              </a:rPr>
              <a:t>. </a:t>
            </a:r>
          </a:p>
        </p:txBody>
      </p:sp>
      <p:pic>
        <p:nvPicPr>
          <p:cNvPr id="16" name="Graphic 15" descr="Programmer female outline">
            <a:extLst>
              <a:ext uri="{FF2B5EF4-FFF2-40B4-BE49-F238E27FC236}">
                <a16:creationId xmlns:a16="http://schemas.microsoft.com/office/drawing/2014/main" id="{D70F2CE2-2289-C662-7696-D243F4C69F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814935" y="3429000"/>
            <a:ext cx="2199681" cy="2199681"/>
          </a:xfrm>
          <a:prstGeom prst="rect">
            <a:avLst/>
          </a:prstGeom>
        </p:spPr>
      </p:pic>
      <p:pic>
        <p:nvPicPr>
          <p:cNvPr id="18" name="Graphic 17" descr="Programmer male outline">
            <a:extLst>
              <a:ext uri="{FF2B5EF4-FFF2-40B4-BE49-F238E27FC236}">
                <a16:creationId xmlns:a16="http://schemas.microsoft.com/office/drawing/2014/main" id="{48F71928-426C-3D55-1419-C393C06E09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69640" y="3429000"/>
            <a:ext cx="2199681" cy="2199681"/>
          </a:xfrm>
          <a:prstGeom prst="rect">
            <a:avLst/>
          </a:prstGeom>
        </p:spPr>
      </p:pic>
    </p:spTree>
    <p:extLst>
      <p:ext uri="{BB962C8B-B14F-4D97-AF65-F5344CB8AC3E}">
        <p14:creationId xmlns:p14="http://schemas.microsoft.com/office/powerpoint/2010/main" val="9101616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2D1EAA4-519D-29E0-CB85-9EB52A8F87EC}"/>
              </a:ext>
            </a:extLst>
          </p:cNvPr>
          <p:cNvSpPr txBox="1"/>
          <p:nvPr/>
        </p:nvSpPr>
        <p:spPr>
          <a:xfrm>
            <a:off x="477837" y="660797"/>
            <a:ext cx="10877551" cy="5755422"/>
          </a:xfrm>
          <a:prstGeom prst="rect">
            <a:avLst/>
          </a:prstGeom>
          <a:noFill/>
        </p:spPr>
        <p:txBody>
          <a:bodyPr wrap="square">
            <a:spAutoFit/>
          </a:bodyPr>
          <a:lstStyle/>
          <a:p>
            <a:r>
              <a:rPr lang="en-GB" sz="3600" dirty="0">
                <a:solidFill>
                  <a:schemeClr val="bg1"/>
                </a:solidFill>
              </a:rPr>
              <a:t>The </a:t>
            </a:r>
            <a:r>
              <a:rPr lang="en-GB" sz="3600" b="1" dirty="0">
                <a:solidFill>
                  <a:schemeClr val="bg1"/>
                </a:solidFill>
              </a:rPr>
              <a:t>End Point Assessment (EPA) </a:t>
            </a:r>
            <a:r>
              <a:rPr lang="en-GB" sz="3600" dirty="0">
                <a:solidFill>
                  <a:schemeClr val="bg1"/>
                </a:solidFill>
              </a:rPr>
              <a:t>integrates the project outcomes and presentation into the overall Synoptic Project Assessment.</a:t>
            </a:r>
          </a:p>
          <a:p>
            <a:endParaRPr lang="en-GB" sz="2000" dirty="0">
              <a:solidFill>
                <a:schemeClr val="bg1"/>
              </a:solidFill>
            </a:endParaRPr>
          </a:p>
          <a:p>
            <a:r>
              <a:rPr lang="en-GB" sz="3000" b="1" dirty="0">
                <a:solidFill>
                  <a:schemeClr val="bg1"/>
                </a:solidFill>
              </a:rPr>
              <a:t>Two methods of assessment:</a:t>
            </a:r>
          </a:p>
          <a:p>
            <a:pPr marL="971550" lvl="1" indent="-514350">
              <a:buFont typeface="+mj-lt"/>
              <a:buAutoNum type="arabicPeriod"/>
            </a:pPr>
            <a:r>
              <a:rPr lang="en-GB" sz="3000" dirty="0">
                <a:solidFill>
                  <a:schemeClr val="bg1"/>
                </a:solidFill>
              </a:rPr>
              <a:t>Synoptic Work based Project</a:t>
            </a:r>
            <a:br>
              <a:rPr lang="en-GB" sz="3000" dirty="0">
                <a:solidFill>
                  <a:schemeClr val="bg1"/>
                </a:solidFill>
              </a:rPr>
            </a:br>
            <a:r>
              <a:rPr lang="en-GB" sz="2400" dirty="0">
                <a:solidFill>
                  <a:schemeClr val="bg1"/>
                </a:solidFill>
              </a:rPr>
              <a:t>Practical &amp; reporting </a:t>
            </a:r>
            <a:br>
              <a:rPr lang="en-GB" sz="2400" dirty="0">
                <a:solidFill>
                  <a:schemeClr val="bg1"/>
                </a:solidFill>
              </a:rPr>
            </a:br>
            <a:endParaRPr lang="en-GB" sz="2400" dirty="0">
              <a:solidFill>
                <a:schemeClr val="bg1"/>
              </a:solidFill>
            </a:endParaRPr>
          </a:p>
          <a:p>
            <a:pPr marL="971550" lvl="1" indent="-514350">
              <a:buFont typeface="+mj-lt"/>
              <a:buAutoNum type="arabicPeriod"/>
            </a:pPr>
            <a:r>
              <a:rPr lang="en-GB" sz="3000" dirty="0">
                <a:solidFill>
                  <a:schemeClr val="bg1"/>
                </a:solidFill>
              </a:rPr>
              <a:t>Presentation 1 hour (30mins plus Q&amp;A)</a:t>
            </a:r>
            <a:br>
              <a:rPr lang="en-GB" sz="3000" dirty="0">
                <a:solidFill>
                  <a:schemeClr val="bg1"/>
                </a:solidFill>
              </a:rPr>
            </a:br>
            <a:r>
              <a:rPr lang="en-GB" sz="2400" dirty="0">
                <a:solidFill>
                  <a:schemeClr val="bg1"/>
                </a:solidFill>
              </a:rPr>
              <a:t>to the </a:t>
            </a:r>
            <a:r>
              <a:rPr lang="en-GB" sz="2400" b="1" dirty="0">
                <a:solidFill>
                  <a:schemeClr val="bg1"/>
                </a:solidFill>
              </a:rPr>
              <a:t>EPA Assessor, Tutor &amp; Employer</a:t>
            </a:r>
          </a:p>
          <a:p>
            <a:endParaRPr lang="en-GB" sz="3600" dirty="0">
              <a:solidFill>
                <a:schemeClr val="bg1"/>
              </a:solidFill>
            </a:endParaRPr>
          </a:p>
          <a:p>
            <a:endParaRPr lang="en-GB" sz="3600" dirty="0">
              <a:solidFill>
                <a:schemeClr val="bg1"/>
              </a:solidFill>
            </a:endParaRPr>
          </a:p>
        </p:txBody>
      </p:sp>
      <p:sp>
        <p:nvSpPr>
          <p:cNvPr id="3" name="Rectangle 2">
            <a:extLst>
              <a:ext uri="{FF2B5EF4-FFF2-40B4-BE49-F238E27FC236}">
                <a16:creationId xmlns:a16="http://schemas.microsoft.com/office/drawing/2014/main" id="{A6E182D2-346F-6D1C-8E95-876C3E7BA09D}"/>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pic>
        <p:nvPicPr>
          <p:cNvPr id="4" name="Graphic 3" descr="Programmer female outline">
            <a:extLst>
              <a:ext uri="{FF2B5EF4-FFF2-40B4-BE49-F238E27FC236}">
                <a16:creationId xmlns:a16="http://schemas.microsoft.com/office/drawing/2014/main" id="{072C08D5-009B-EFB8-C54D-D831C3CDBE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03693" y="3212432"/>
            <a:ext cx="2199681" cy="2199681"/>
          </a:xfrm>
          <a:prstGeom prst="rect">
            <a:avLst/>
          </a:prstGeom>
        </p:spPr>
      </p:pic>
      <p:pic>
        <p:nvPicPr>
          <p:cNvPr id="6" name="Graphic 5" descr="Programmer male outline">
            <a:extLst>
              <a:ext uri="{FF2B5EF4-FFF2-40B4-BE49-F238E27FC236}">
                <a16:creationId xmlns:a16="http://schemas.microsoft.com/office/drawing/2014/main" id="{1E78BD12-F54E-3688-B879-71B79B82BC1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458398" y="3212432"/>
            <a:ext cx="2199681" cy="2199681"/>
          </a:xfrm>
          <a:prstGeom prst="rect">
            <a:avLst/>
          </a:prstGeom>
        </p:spPr>
      </p:pic>
    </p:spTree>
    <p:extLst>
      <p:ext uri="{BB962C8B-B14F-4D97-AF65-F5344CB8AC3E}">
        <p14:creationId xmlns:p14="http://schemas.microsoft.com/office/powerpoint/2010/main" val="37843332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Tree>
    <p:extLst>
      <p:ext uri="{BB962C8B-B14F-4D97-AF65-F5344CB8AC3E}">
        <p14:creationId xmlns:p14="http://schemas.microsoft.com/office/powerpoint/2010/main" val="1984084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descr="Cycle with people outline">
            <a:extLst>
              <a:ext uri="{FF2B5EF4-FFF2-40B4-BE49-F238E27FC236}">
                <a16:creationId xmlns:a16="http://schemas.microsoft.com/office/drawing/2014/main" id="{982BBC20-37A7-9555-AE28-AE193328714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1924" y="-179278"/>
            <a:ext cx="5236234" cy="5236234"/>
          </a:xfrm>
          <a:prstGeom prst="rect">
            <a:avLst/>
          </a:prstGeom>
        </p:spPr>
      </p:pic>
      <p:sp>
        <p:nvSpPr>
          <p:cNvPr id="5" name="TextBox 4">
            <a:extLst>
              <a:ext uri="{FF2B5EF4-FFF2-40B4-BE49-F238E27FC236}">
                <a16:creationId xmlns:a16="http://schemas.microsoft.com/office/drawing/2014/main" id="{09B88D25-E095-A57A-59F2-E7506CAED997}"/>
              </a:ext>
            </a:extLst>
          </p:cNvPr>
          <p:cNvSpPr txBox="1"/>
          <p:nvPr/>
        </p:nvSpPr>
        <p:spPr>
          <a:xfrm>
            <a:off x="4226942" y="532641"/>
            <a:ext cx="7599871" cy="4524315"/>
          </a:xfrm>
          <a:prstGeom prst="rect">
            <a:avLst/>
          </a:prstGeom>
          <a:noFill/>
        </p:spPr>
        <p:txBody>
          <a:bodyPr wrap="square">
            <a:spAutoFit/>
          </a:bodyPr>
          <a:lstStyle/>
          <a:p>
            <a:pPr marL="457200"/>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"The presentation is a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structured discussion between the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apprentice</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and their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university lecturer/s </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and </a:t>
            </a:r>
            <a:r>
              <a:rPr lang="en-GB" sz="3200" b="1" i="1" u="sng"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employer</a:t>
            </a:r>
            <a:r>
              <a:rPr lang="en-GB" sz="3200" b="1"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focusing on the outcomes of the synoptic project</a:t>
            </a:r>
            <a: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t>. It covers both what the apprentice has done, the standard of their work, and how they have done it."</a:t>
            </a:r>
            <a:br>
              <a:rPr lang="en-GB" sz="3200" i="1" kern="0" spc="15" dirty="0">
                <a:solidFill>
                  <a:schemeClr val="bg1"/>
                </a:solidFill>
                <a:effectLst/>
                <a:latin typeface="Trebuchet MS" panose="020B0603020202020204" pitchFamily="34" charset="0"/>
                <a:ea typeface="Times New Roman" panose="02020603050405020304" pitchFamily="18" charset="0"/>
                <a:cs typeface="Times New Roman" panose="02020603050405020304" pitchFamily="18" charset="0"/>
              </a:rPr>
            </a:br>
            <a:endParaRPr lang="en-GB" sz="32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9012E3B8-1394-C062-E623-330609E4C49C}"/>
              </a:ext>
            </a:extLst>
          </p:cNvPr>
          <p:cNvSpPr txBox="1"/>
          <p:nvPr/>
        </p:nvSpPr>
        <p:spPr>
          <a:xfrm>
            <a:off x="8721306" y="4807376"/>
            <a:ext cx="3217651" cy="369332"/>
          </a:xfrm>
          <a:prstGeom prst="rect">
            <a:avLst/>
          </a:prstGeom>
          <a:noFill/>
        </p:spPr>
        <p:txBody>
          <a:bodyPr wrap="square">
            <a:spAutoFit/>
          </a:bodyPr>
          <a:lstStyle/>
          <a:p>
            <a:pPr algn="r"/>
            <a:r>
              <a:rPr lang="en-GB" dirty="0">
                <a:solidFill>
                  <a:schemeClr val="bg1"/>
                </a:solidFill>
              </a:rPr>
              <a:t>The Presentation (P.7 2.2.3) </a:t>
            </a:r>
          </a:p>
        </p:txBody>
      </p:sp>
      <p:sp>
        <p:nvSpPr>
          <p:cNvPr id="9" name="TextBox 8">
            <a:extLst>
              <a:ext uri="{FF2B5EF4-FFF2-40B4-BE49-F238E27FC236}">
                <a16:creationId xmlns:a16="http://schemas.microsoft.com/office/drawing/2014/main" id="{FB2B913F-DA65-04CC-5E8E-B12890659897}"/>
              </a:ext>
            </a:extLst>
          </p:cNvPr>
          <p:cNvSpPr txBox="1"/>
          <p:nvPr/>
        </p:nvSpPr>
        <p:spPr>
          <a:xfrm>
            <a:off x="897148" y="5665792"/>
            <a:ext cx="10791645" cy="400110"/>
          </a:xfrm>
          <a:prstGeom prst="rect">
            <a:avLst/>
          </a:prstGeom>
          <a:noFill/>
        </p:spPr>
        <p:txBody>
          <a:bodyPr wrap="square">
            <a:spAutoFit/>
          </a:bodyPr>
          <a:lstStyle/>
          <a:p>
            <a:r>
              <a:rPr lang="en-GB" sz="1000" b="1"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INSTITUTE FOR APPRENTICESHIPS.ORG, 2015</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DIGITAL INDUSTRIES -ASSESSMENT PLAN DIGITAL &amp; TECHNOLOGY SOLUTIONS PROFESSIONAL BSC (Hons) Digital &amp; Technology Solutions [viewed 14 February 2025]. Available from: </a:t>
            </a:r>
            <a:r>
              <a:rPr lang="en-GB" sz="1000" u="sng"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hlinkClick r:id="rId4">
                  <a:extLst>
                    <a:ext uri="{A12FA001-AC4F-418D-AE19-62706E023703}">
                      <ahyp:hlinkClr xmlns:ahyp="http://schemas.microsoft.com/office/drawing/2018/hyperlinkcolor" val="tx"/>
                    </a:ext>
                  </a:extLst>
                </a:hlinkClick>
              </a:rPr>
              <a:t>https://www.instituteforapprenticeships.org/media/1073/digital_and_technology_solutions_professional.pdf</a:t>
            </a:r>
            <a:r>
              <a:rPr lang="en-GB" sz="1000" kern="100" dirty="0">
                <a:solidFill>
                  <a:schemeClr val="bg1"/>
                </a:solidFill>
                <a:effectLst/>
                <a:latin typeface="Trebuchet MS" panose="020B0603020202020204" pitchFamily="34" charset="0"/>
                <a:ea typeface="Aptos" panose="020B0004020202020204" pitchFamily="34" charset="0"/>
                <a:cs typeface="Times New Roman" panose="02020603050405020304" pitchFamily="18" charset="0"/>
              </a:rPr>
              <a:t> </a:t>
            </a:r>
            <a:endParaRPr lang="en-GB" sz="1000" kern="100" dirty="0">
              <a:solidFill>
                <a:schemeClr val="bg1"/>
              </a:solidFill>
              <a:effectLst/>
              <a:latin typeface="Aptos" panose="020B0004020202020204" pitchFamily="34" charset="0"/>
              <a:ea typeface="Aptos" panose="020B000402020202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6F6418FD-387C-9271-2D63-51CE29968A2A}"/>
              </a:ext>
            </a:extLst>
          </p:cNvPr>
          <p:cNvSpPr txBox="1"/>
          <p:nvPr/>
        </p:nvSpPr>
        <p:spPr>
          <a:xfrm>
            <a:off x="643736" y="4337914"/>
            <a:ext cx="958291" cy="318381"/>
          </a:xfrm>
          <a:prstGeom prst="rect">
            <a:avLst/>
          </a:prstGeom>
          <a:solidFill>
            <a:srgbClr val="FFC000"/>
          </a:solidFill>
        </p:spPr>
        <p:txBody>
          <a:bodyPr wrap="none" lIns="0" tIns="0" rIns="0" bIns="0" rtlCol="0">
            <a:noAutofit/>
          </a:bodyPr>
          <a:lstStyle/>
          <a:p>
            <a:pPr algn="ctr"/>
            <a:r>
              <a:rPr lang="en-GB" b="1" dirty="0"/>
              <a:t>Tutor</a:t>
            </a:r>
          </a:p>
        </p:txBody>
      </p:sp>
      <p:sp>
        <p:nvSpPr>
          <p:cNvPr id="4" name="TextBox 3">
            <a:extLst>
              <a:ext uri="{FF2B5EF4-FFF2-40B4-BE49-F238E27FC236}">
                <a16:creationId xmlns:a16="http://schemas.microsoft.com/office/drawing/2014/main" id="{4EC3587A-184C-A590-B539-162881ACDBBF}"/>
              </a:ext>
            </a:extLst>
          </p:cNvPr>
          <p:cNvSpPr txBox="1"/>
          <p:nvPr/>
        </p:nvSpPr>
        <p:spPr>
          <a:xfrm>
            <a:off x="2987363" y="4337914"/>
            <a:ext cx="1127435" cy="318381"/>
          </a:xfrm>
          <a:prstGeom prst="rect">
            <a:avLst/>
          </a:prstGeom>
          <a:solidFill>
            <a:srgbClr val="FFC000"/>
          </a:solidFill>
        </p:spPr>
        <p:txBody>
          <a:bodyPr wrap="none" lIns="0" tIns="0" rIns="0" bIns="0" rtlCol="0">
            <a:noAutofit/>
          </a:bodyPr>
          <a:lstStyle/>
          <a:p>
            <a:pPr algn="ctr"/>
            <a:r>
              <a:rPr lang="en-GB" b="1" dirty="0"/>
              <a:t>Employer</a:t>
            </a:r>
          </a:p>
        </p:txBody>
      </p:sp>
      <p:sp>
        <p:nvSpPr>
          <p:cNvPr id="6" name="TextBox 5">
            <a:extLst>
              <a:ext uri="{FF2B5EF4-FFF2-40B4-BE49-F238E27FC236}">
                <a16:creationId xmlns:a16="http://schemas.microsoft.com/office/drawing/2014/main" id="{B1EEF980-9FB4-F696-4625-A379C55066B8}"/>
              </a:ext>
            </a:extLst>
          </p:cNvPr>
          <p:cNvSpPr txBox="1"/>
          <p:nvPr/>
        </p:nvSpPr>
        <p:spPr>
          <a:xfrm>
            <a:off x="1602027" y="2331635"/>
            <a:ext cx="1373716" cy="318381"/>
          </a:xfrm>
          <a:prstGeom prst="rect">
            <a:avLst/>
          </a:prstGeom>
          <a:solidFill>
            <a:srgbClr val="FFC000"/>
          </a:solidFill>
        </p:spPr>
        <p:txBody>
          <a:bodyPr wrap="none" lIns="0" tIns="0" rIns="0" bIns="0" rtlCol="0">
            <a:noAutofit/>
          </a:bodyPr>
          <a:lstStyle/>
          <a:p>
            <a:pPr algn="ctr"/>
            <a:r>
              <a:rPr lang="en-GB" b="1" dirty="0"/>
              <a:t>EPA Assessor</a:t>
            </a:r>
          </a:p>
        </p:txBody>
      </p:sp>
    </p:spTree>
    <p:extLst>
      <p:ext uri="{BB962C8B-B14F-4D97-AF65-F5344CB8AC3E}">
        <p14:creationId xmlns:p14="http://schemas.microsoft.com/office/powerpoint/2010/main" val="340011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2"/>
                                        </p:tgtEl>
                                      </p:cBhvr>
                                    </p:animEffect>
                                    <p:animScale>
                                      <p:cBhvr>
                                        <p:cTn id="11" dur="250" autoRev="1" fill="hold"/>
                                        <p:tgtEl>
                                          <p:spTgt spid="2"/>
                                        </p:tgtEl>
                                      </p:cBhvr>
                                      <p:by x="105000" y="105000"/>
                                    </p:animScale>
                                  </p:childTnLst>
                                </p:cTn>
                              </p:par>
                            </p:childTnLst>
                          </p:cTn>
                        </p:par>
                        <p:par>
                          <p:cTn id="12" fill="hold">
                            <p:stCondLst>
                              <p:cond delay="1000"/>
                            </p:stCondLst>
                            <p:childTnLst>
                              <p:par>
                                <p:cTn id="13" presetID="26" presetClass="emph" presetSubtype="0" fill="hold" grpId="0" nodeType="afterEffect">
                                  <p:stCondLst>
                                    <p:cond delay="0"/>
                                  </p:stCondLst>
                                  <p:childTnLst>
                                    <p:animEffect transition="out" filter="fade">
                                      <p:cBhvr>
                                        <p:cTn id="14" dur="500" tmFilter="0, 0; .2, .5; .8, .5; 1, 0"/>
                                        <p:tgtEl>
                                          <p:spTgt spid="4"/>
                                        </p:tgtEl>
                                      </p:cBhvr>
                                    </p:animEffect>
                                    <p:animScale>
                                      <p:cBhvr>
                                        <p:cTn id="15"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BDBADBE-6AA6-919D-4A85-1193665D2766}"/>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27</a:t>
            </a:fld>
            <a:endParaRPr lang="en-US"/>
          </a:p>
        </p:txBody>
      </p:sp>
      <p:sp>
        <p:nvSpPr>
          <p:cNvPr id="5" name="TextBox 4">
            <a:extLst>
              <a:ext uri="{FF2B5EF4-FFF2-40B4-BE49-F238E27FC236}">
                <a16:creationId xmlns:a16="http://schemas.microsoft.com/office/drawing/2014/main" id="{0B4E24CC-7CCF-BAEF-37F9-DACB3A82EEA6}"/>
              </a:ext>
            </a:extLst>
          </p:cNvPr>
          <p:cNvSpPr txBox="1"/>
          <p:nvPr/>
        </p:nvSpPr>
        <p:spPr>
          <a:xfrm>
            <a:off x="587375" y="459067"/>
            <a:ext cx="10133768" cy="5201424"/>
          </a:xfrm>
          <a:prstGeom prst="rect">
            <a:avLst/>
          </a:prstGeom>
          <a:noFill/>
        </p:spPr>
        <p:txBody>
          <a:bodyPr wrap="square">
            <a:spAutoFit/>
          </a:bodyPr>
          <a:lstStyle/>
          <a:p>
            <a:r>
              <a:rPr lang="en-GB" sz="4400" b="1" dirty="0">
                <a:solidFill>
                  <a:schemeClr val="bg1"/>
                </a:solidFill>
              </a:rPr>
              <a:t>EPA Assessor</a:t>
            </a:r>
            <a:br>
              <a:rPr lang="en-GB" sz="3200" b="1" dirty="0">
                <a:solidFill>
                  <a:schemeClr val="bg1"/>
                </a:solidFill>
              </a:rPr>
            </a:br>
            <a:r>
              <a:rPr lang="en-GB" sz="3200" b="1" dirty="0">
                <a:solidFill>
                  <a:schemeClr val="bg1"/>
                </a:solidFill>
              </a:rPr>
              <a:t>T</a:t>
            </a:r>
            <a:r>
              <a:rPr lang="en-GB" sz="3200" b="0" i="0" dirty="0">
                <a:solidFill>
                  <a:schemeClr val="bg1"/>
                </a:solidFill>
                <a:effectLst/>
              </a:rPr>
              <a:t>he EPA assessor will already have access to the Apprentice’s Synoptic </a:t>
            </a:r>
            <a:r>
              <a:rPr lang="en-GB" sz="3200" dirty="0">
                <a:solidFill>
                  <a:schemeClr val="bg1"/>
                </a:solidFill>
              </a:rPr>
              <a:t>P</a:t>
            </a:r>
            <a:r>
              <a:rPr lang="en-GB" sz="3200" b="0" i="0" dirty="0">
                <a:solidFill>
                  <a:schemeClr val="bg1"/>
                </a:solidFill>
                <a:effectLst/>
              </a:rPr>
              <a:t>roject </a:t>
            </a:r>
            <a:r>
              <a:rPr lang="en-GB" sz="3200" dirty="0">
                <a:solidFill>
                  <a:schemeClr val="bg1"/>
                </a:solidFill>
              </a:rPr>
              <a:t>R</a:t>
            </a:r>
            <a:r>
              <a:rPr lang="en-GB" sz="3200" b="0" i="0" dirty="0">
                <a:solidFill>
                  <a:schemeClr val="bg1"/>
                </a:solidFill>
                <a:effectLst/>
              </a:rPr>
              <a:t>eport. They will need to formulate questions about the project, either using the provided question bank or by creating their own.</a:t>
            </a:r>
          </a:p>
          <a:p>
            <a:br>
              <a:rPr lang="en-GB" sz="3200" dirty="0">
                <a:solidFill>
                  <a:schemeClr val="bg1"/>
                </a:solidFill>
              </a:rPr>
            </a:br>
            <a:r>
              <a:rPr lang="en-GB" sz="3200" b="0" i="0" dirty="0">
                <a:solidFill>
                  <a:schemeClr val="bg1"/>
                </a:solidFill>
                <a:effectLst/>
              </a:rPr>
              <a:t>The Assessor will ask between 4 and 6 questions. </a:t>
            </a:r>
            <a:br>
              <a:rPr lang="en-GB" sz="3200" b="0" i="0" dirty="0">
                <a:solidFill>
                  <a:schemeClr val="bg1"/>
                </a:solidFill>
                <a:effectLst/>
              </a:rPr>
            </a:br>
            <a:r>
              <a:rPr lang="en-GB" sz="3200" b="0" i="0" dirty="0">
                <a:solidFill>
                  <a:schemeClr val="bg1"/>
                </a:solidFill>
                <a:effectLst/>
              </a:rPr>
              <a:t>They can also ask follow-up questions, provided</a:t>
            </a:r>
            <a:br>
              <a:rPr lang="en-GB" sz="3200" b="0" i="0" dirty="0">
                <a:solidFill>
                  <a:schemeClr val="bg1"/>
                </a:solidFill>
                <a:effectLst/>
              </a:rPr>
            </a:br>
            <a:r>
              <a:rPr lang="en-GB" sz="3200" b="0" i="0" dirty="0">
                <a:solidFill>
                  <a:schemeClr val="bg1"/>
                </a:solidFill>
                <a:effectLst/>
              </a:rPr>
              <a:t>that all questioning and discussion are completed </a:t>
            </a:r>
            <a:br>
              <a:rPr lang="en-GB" sz="3200" b="0" i="0" dirty="0">
                <a:solidFill>
                  <a:schemeClr val="bg1"/>
                </a:solidFill>
                <a:effectLst/>
              </a:rPr>
            </a:br>
            <a:r>
              <a:rPr lang="en-GB" sz="3200" b="0" i="0" dirty="0">
                <a:solidFill>
                  <a:schemeClr val="bg1"/>
                </a:solidFill>
                <a:effectLst/>
              </a:rPr>
              <a:t>within the allocated time frame</a:t>
            </a:r>
            <a:endParaRPr lang="en-GB" sz="3200" dirty="0">
              <a:solidFill>
                <a:schemeClr val="bg1"/>
              </a:solidFill>
            </a:endParaRPr>
          </a:p>
        </p:txBody>
      </p:sp>
      <p:pic>
        <p:nvPicPr>
          <p:cNvPr id="8" name="Graphic 7" descr="Vlog outline">
            <a:extLst>
              <a:ext uri="{FF2B5EF4-FFF2-40B4-BE49-F238E27FC236}">
                <a16:creationId xmlns:a16="http://schemas.microsoft.com/office/drawing/2014/main" id="{1D6F8BE6-9F0E-D3F2-B9F0-70A3D3BB17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26250155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DEF67B-A797-8C79-691A-E1BC8786609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296E8C-F361-5AA3-F2E8-5F2C763378DC}"/>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28</a:t>
            </a:fld>
            <a:endParaRPr lang="en-US"/>
          </a:p>
        </p:txBody>
      </p:sp>
      <p:sp>
        <p:nvSpPr>
          <p:cNvPr id="5" name="TextBox 4">
            <a:extLst>
              <a:ext uri="{FF2B5EF4-FFF2-40B4-BE49-F238E27FC236}">
                <a16:creationId xmlns:a16="http://schemas.microsoft.com/office/drawing/2014/main" id="{FC2D8296-AE4B-B447-C797-E6A427E4E63E}"/>
              </a:ext>
            </a:extLst>
          </p:cNvPr>
          <p:cNvSpPr txBox="1"/>
          <p:nvPr/>
        </p:nvSpPr>
        <p:spPr>
          <a:xfrm>
            <a:off x="587375" y="587659"/>
            <a:ext cx="10133768" cy="4708981"/>
          </a:xfrm>
          <a:prstGeom prst="rect">
            <a:avLst/>
          </a:prstGeom>
          <a:noFill/>
        </p:spPr>
        <p:txBody>
          <a:bodyPr wrap="square">
            <a:spAutoFit/>
          </a:bodyPr>
          <a:lstStyle/>
          <a:p>
            <a:r>
              <a:rPr lang="en-GB" sz="4400" b="1" dirty="0">
                <a:solidFill>
                  <a:schemeClr val="bg1"/>
                </a:solidFill>
              </a:rPr>
              <a:t>Employer Reference</a:t>
            </a:r>
            <a:br>
              <a:rPr lang="en-GB" sz="3200" b="1" dirty="0">
                <a:solidFill>
                  <a:schemeClr val="bg1"/>
                </a:solidFill>
              </a:rPr>
            </a:br>
            <a:r>
              <a:rPr lang="en-GB" sz="3200" dirty="0">
                <a:solidFill>
                  <a:schemeClr val="bg1"/>
                </a:solidFill>
              </a:rPr>
              <a:t>The assessment of the Synoptic Project should include the </a:t>
            </a:r>
            <a:r>
              <a:rPr lang="en-GB" sz="3200" b="1" dirty="0">
                <a:solidFill>
                  <a:schemeClr val="bg1"/>
                </a:solidFill>
              </a:rPr>
              <a:t>employer’s evaluation against the common criteria.</a:t>
            </a:r>
            <a:r>
              <a:rPr lang="en-GB" sz="3200" dirty="0">
                <a:solidFill>
                  <a:schemeClr val="bg1"/>
                </a:solidFill>
              </a:rPr>
              <a:t> This will be in </a:t>
            </a:r>
            <a:r>
              <a:rPr lang="en-GB" sz="3200" b="1" dirty="0">
                <a:solidFill>
                  <a:schemeClr val="bg1"/>
                </a:solidFill>
              </a:rPr>
              <a:t>Employer's Reference</a:t>
            </a:r>
            <a:r>
              <a:rPr lang="en-GB" sz="3200" dirty="0">
                <a:solidFill>
                  <a:schemeClr val="bg1"/>
                </a:solidFill>
              </a:rPr>
              <a:t>, in </a:t>
            </a:r>
            <a:r>
              <a:rPr lang="en-GB" sz="3200" b="1" dirty="0">
                <a:solidFill>
                  <a:schemeClr val="bg1"/>
                </a:solidFill>
              </a:rPr>
              <a:t>Appendix C</a:t>
            </a:r>
            <a:r>
              <a:rPr lang="en-GB" sz="3200" dirty="0">
                <a:solidFill>
                  <a:schemeClr val="bg1"/>
                </a:solidFill>
              </a:rPr>
              <a:t> of the </a:t>
            </a:r>
            <a:r>
              <a:rPr lang="en-GB" sz="3200" b="1" dirty="0">
                <a:solidFill>
                  <a:schemeClr val="bg1"/>
                </a:solidFill>
              </a:rPr>
              <a:t>Synoptic Report</a:t>
            </a:r>
            <a:br>
              <a:rPr lang="en-GB" sz="3200" b="1" dirty="0">
                <a:solidFill>
                  <a:schemeClr val="bg1"/>
                </a:solidFill>
              </a:rPr>
            </a:br>
            <a:br>
              <a:rPr lang="en-GB" sz="3200" b="1" dirty="0">
                <a:solidFill>
                  <a:schemeClr val="bg1"/>
                </a:solidFill>
              </a:rPr>
            </a:br>
            <a:r>
              <a:rPr lang="en-GB" sz="3200" b="1" dirty="0">
                <a:solidFill>
                  <a:schemeClr val="bg1"/>
                </a:solidFill>
              </a:rPr>
              <a:t>This will be discussed when working out the final </a:t>
            </a:r>
            <a:br>
              <a:rPr lang="en-GB" sz="3200" b="1" dirty="0">
                <a:solidFill>
                  <a:schemeClr val="bg1"/>
                </a:solidFill>
              </a:rPr>
            </a:br>
            <a:r>
              <a:rPr lang="en-GB" sz="3200" b="1" dirty="0">
                <a:solidFill>
                  <a:schemeClr val="bg1"/>
                </a:solidFill>
              </a:rPr>
              <a:t>grade and feedback in the assessment meeting</a:t>
            </a:r>
            <a:br>
              <a:rPr lang="en-GB" sz="3200" b="1" dirty="0">
                <a:solidFill>
                  <a:schemeClr val="bg1"/>
                </a:solidFill>
              </a:rPr>
            </a:br>
            <a:r>
              <a:rPr lang="en-GB" sz="3200" b="1" dirty="0">
                <a:solidFill>
                  <a:schemeClr val="bg1"/>
                </a:solidFill>
              </a:rPr>
              <a:t>following the EPA presentation</a:t>
            </a:r>
          </a:p>
        </p:txBody>
      </p:sp>
      <p:pic>
        <p:nvPicPr>
          <p:cNvPr id="8" name="Graphic 7" descr="Vlog outline">
            <a:extLst>
              <a:ext uri="{FF2B5EF4-FFF2-40B4-BE49-F238E27FC236}">
                <a16:creationId xmlns:a16="http://schemas.microsoft.com/office/drawing/2014/main" id="{3266346F-7FB0-79F1-74DB-A08EDE1B09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2547559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EF9848-96FF-1743-07A1-91C73B8D33F1}"/>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5C8CEAC-A07C-B1BF-1F47-960B9223B338}"/>
              </a:ext>
            </a:extLst>
          </p:cNvPr>
          <p:cNvSpPr>
            <a:spLocks noGrp="1"/>
          </p:cNvSpPr>
          <p:nvPr>
            <p:ph type="sldNum" sz="quarter" idx="4294967295"/>
          </p:nvPr>
        </p:nvSpPr>
        <p:spPr>
          <a:xfrm>
            <a:off x="11706225" y="6354763"/>
            <a:ext cx="485775" cy="365125"/>
          </a:xfrm>
        </p:spPr>
        <p:txBody>
          <a:bodyPr/>
          <a:lstStyle/>
          <a:p>
            <a:fld id="{D0AB4D72-44D9-D547-9915-0125627D69FC}" type="slidenum">
              <a:rPr lang="en-US" smtClean="0"/>
              <a:t>29</a:t>
            </a:fld>
            <a:endParaRPr lang="en-US"/>
          </a:p>
        </p:txBody>
      </p:sp>
      <p:sp>
        <p:nvSpPr>
          <p:cNvPr id="5" name="TextBox 4">
            <a:extLst>
              <a:ext uri="{FF2B5EF4-FFF2-40B4-BE49-F238E27FC236}">
                <a16:creationId xmlns:a16="http://schemas.microsoft.com/office/drawing/2014/main" id="{0535AB45-44B3-7547-77FC-20C1512525A0}"/>
              </a:ext>
            </a:extLst>
          </p:cNvPr>
          <p:cNvSpPr txBox="1"/>
          <p:nvPr/>
        </p:nvSpPr>
        <p:spPr>
          <a:xfrm>
            <a:off x="587375" y="587659"/>
            <a:ext cx="10133768" cy="5324535"/>
          </a:xfrm>
          <a:prstGeom prst="rect">
            <a:avLst/>
          </a:prstGeom>
          <a:noFill/>
        </p:spPr>
        <p:txBody>
          <a:bodyPr wrap="square">
            <a:spAutoFit/>
          </a:bodyPr>
          <a:lstStyle/>
          <a:p>
            <a:r>
              <a:rPr lang="en-GB" sz="4400" b="1" dirty="0">
                <a:solidFill>
                  <a:schemeClr val="bg1"/>
                </a:solidFill>
              </a:rPr>
              <a:t>Support Tutor Assessment</a:t>
            </a:r>
            <a:br>
              <a:rPr lang="en-GB" sz="3200" b="1" dirty="0">
                <a:solidFill>
                  <a:schemeClr val="bg1"/>
                </a:solidFill>
              </a:rPr>
            </a:br>
            <a:r>
              <a:rPr lang="en-GB" sz="3200" dirty="0">
                <a:solidFill>
                  <a:schemeClr val="bg1"/>
                </a:solidFill>
              </a:rPr>
              <a:t> Support tutor will also evaluate and assess the Apprentice Synoptic Report and Presentation and will have available appropriate documentation to discuss and help finalise final grade at the EPA assessment meeting following on from the EPA Presentation.</a:t>
            </a:r>
            <a:br>
              <a:rPr lang="en-GB" sz="3200" dirty="0">
                <a:solidFill>
                  <a:schemeClr val="bg1"/>
                </a:solidFill>
              </a:rPr>
            </a:br>
            <a:endParaRPr lang="en-GB" sz="3200" dirty="0">
              <a:solidFill>
                <a:schemeClr val="bg1"/>
              </a:solidFill>
            </a:endParaRPr>
          </a:p>
          <a:p>
            <a:endParaRPr lang="en-GB" sz="3200" dirty="0">
              <a:solidFill>
                <a:schemeClr val="bg1"/>
              </a:solidFill>
            </a:endParaRPr>
          </a:p>
          <a:p>
            <a:br>
              <a:rPr lang="en-GB" sz="3200" dirty="0">
                <a:solidFill>
                  <a:schemeClr val="bg1"/>
                </a:solidFill>
              </a:rPr>
            </a:br>
            <a:r>
              <a:rPr lang="en-GB" sz="2000" b="1" dirty="0">
                <a:solidFill>
                  <a:srgbClr val="FFC000"/>
                </a:solidFill>
              </a:rPr>
              <a:t>This will fill fulfil the university’s regulations on having</a:t>
            </a:r>
            <a:br>
              <a:rPr lang="en-GB" sz="2000" b="1" dirty="0">
                <a:solidFill>
                  <a:srgbClr val="FFC000"/>
                </a:solidFill>
              </a:rPr>
            </a:br>
            <a:r>
              <a:rPr lang="en-GB" sz="2000" b="1" dirty="0">
                <a:solidFill>
                  <a:srgbClr val="FFC000"/>
                </a:solidFill>
              </a:rPr>
              <a:t>two graders on a 40-Credit module assessment</a:t>
            </a:r>
          </a:p>
        </p:txBody>
      </p:sp>
      <p:pic>
        <p:nvPicPr>
          <p:cNvPr id="8" name="Graphic 7" descr="Vlog outline">
            <a:extLst>
              <a:ext uri="{FF2B5EF4-FFF2-40B4-BE49-F238E27FC236}">
                <a16:creationId xmlns:a16="http://schemas.microsoft.com/office/drawing/2014/main" id="{108B3247-9047-655C-2D70-0B5454A2E9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072932" y="3261814"/>
            <a:ext cx="2876180" cy="2876180"/>
          </a:xfrm>
          <a:prstGeom prst="rect">
            <a:avLst/>
          </a:prstGeom>
        </p:spPr>
      </p:pic>
    </p:spTree>
    <p:extLst>
      <p:ext uri="{BB962C8B-B14F-4D97-AF65-F5344CB8AC3E}">
        <p14:creationId xmlns:p14="http://schemas.microsoft.com/office/powerpoint/2010/main" val="3141860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2104869" y="801973"/>
            <a:ext cx="7982262" cy="3702571"/>
          </a:xfrm>
          <a:prstGeom prst="rect">
            <a:avLst/>
          </a:prstGeom>
          <a:noFill/>
        </p:spPr>
        <p:txBody>
          <a:bodyPr wrap="none" lIns="0" tIns="0" rIns="0" bIns="0" rtlCol="0">
            <a:noAutofit/>
          </a:bodyPr>
          <a:lstStyle/>
          <a:p>
            <a:pPr algn="ctr"/>
            <a:r>
              <a:rPr lang="en-GB" sz="18000" b="1" dirty="0">
                <a:solidFill>
                  <a:schemeClr val="bg1"/>
                </a:solidFill>
              </a:rPr>
              <a:t>KSB</a:t>
            </a:r>
          </a:p>
          <a:p>
            <a:pPr algn="ctr"/>
            <a:r>
              <a:rPr lang="en-GB" sz="5600" b="1" dirty="0">
                <a:solidFill>
                  <a:schemeClr val="bg1"/>
                </a:solidFill>
              </a:rPr>
              <a:t>Knowledge, Skills &amp; Behaviours</a:t>
            </a:r>
          </a:p>
        </p:txBody>
      </p:sp>
    </p:spTree>
    <p:extLst>
      <p:ext uri="{BB962C8B-B14F-4D97-AF65-F5344CB8AC3E}">
        <p14:creationId xmlns:p14="http://schemas.microsoft.com/office/powerpoint/2010/main" val="3921372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CAA9360-BCF3-26FD-1122-937796AFB54D}"/>
              </a:ext>
            </a:extLst>
          </p:cNvPr>
          <p:cNvSpPr txBox="1"/>
          <p:nvPr/>
        </p:nvSpPr>
        <p:spPr>
          <a:xfrm>
            <a:off x="691551" y="427354"/>
            <a:ext cx="10808897" cy="4993675"/>
          </a:xfrm>
          <a:prstGeom prst="rect">
            <a:avLst/>
          </a:prstGeom>
          <a:noFill/>
        </p:spPr>
        <p:txBody>
          <a:bodyPr wrap="square">
            <a:spAutoFit/>
          </a:bodyPr>
          <a:lstStyle/>
          <a:p>
            <a:r>
              <a:rPr lang="en-GB" sz="2800" kern="0" spc="15" dirty="0">
                <a:solidFill>
                  <a:schemeClr val="bg1"/>
                </a:solidFill>
                <a:effectLst/>
                <a:ea typeface="Times New Roman" panose="02020603050405020304" pitchFamily="18" charset="0"/>
                <a:cs typeface="Times New Roman" panose="02020603050405020304" pitchFamily="18" charset="0"/>
              </a:rPr>
              <a:t>The EPA </a:t>
            </a:r>
            <a:r>
              <a:rPr lang="en-GB" sz="2800" kern="0" spc="15" dirty="0">
                <a:solidFill>
                  <a:schemeClr val="bg1"/>
                </a:solidFill>
                <a:ea typeface="Times New Roman" panose="02020603050405020304" pitchFamily="18" charset="0"/>
                <a:cs typeface="Times New Roman" panose="02020603050405020304" pitchFamily="18" charset="0"/>
              </a:rPr>
              <a:t>P</a:t>
            </a:r>
            <a:r>
              <a:rPr lang="en-GB" sz="2800" kern="0" spc="15" dirty="0">
                <a:solidFill>
                  <a:schemeClr val="bg1"/>
                </a:solidFill>
                <a:effectLst/>
                <a:ea typeface="Times New Roman" panose="02020603050405020304" pitchFamily="18" charset="0"/>
                <a:cs typeface="Times New Roman" panose="02020603050405020304" pitchFamily="18" charset="0"/>
              </a:rPr>
              <a:t>resentation serves to demonstrate how the apprentice has approached and achieved the project. It aims to explore the apprentices' process including problem solving and overall work, and must:</a:t>
            </a:r>
            <a:br>
              <a:rPr lang="en-GB" sz="2800" kern="0" spc="15" dirty="0">
                <a:solidFill>
                  <a:schemeClr val="bg1"/>
                </a:solidFill>
                <a:effectLst/>
                <a:ea typeface="Times New Roman" panose="02020603050405020304" pitchFamily="18" charset="0"/>
                <a:cs typeface="Times New Roman" panose="02020603050405020304" pitchFamily="18" charset="0"/>
              </a:rPr>
            </a:br>
            <a:endParaRPr lang="en-GB" sz="105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Review the project's aims and results.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Demonstrate the standard of work.</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Explain the approach and address issues.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Clarify any questions from </a:t>
            </a:r>
            <a:r>
              <a:rPr lang="en-GB" sz="2800" b="1" kern="0" spc="15" dirty="0">
                <a:solidFill>
                  <a:schemeClr val="bg1"/>
                </a:solidFill>
                <a:effectLst/>
                <a:ea typeface="Times New Roman" panose="02020603050405020304" pitchFamily="18" charset="0"/>
                <a:cs typeface="Times New Roman" panose="02020603050405020304" pitchFamily="18" charset="0"/>
              </a:rPr>
              <a:t>university/employer</a:t>
            </a:r>
            <a:r>
              <a:rPr lang="en-GB" sz="2800" kern="0" spc="15" dirty="0">
                <a:solidFill>
                  <a:schemeClr val="bg1"/>
                </a:solidFill>
                <a:effectLst/>
                <a:ea typeface="Times New Roman" panose="02020603050405020304" pitchFamily="18" charset="0"/>
                <a:cs typeface="Times New Roman" panose="02020603050405020304" pitchFamily="18" charset="0"/>
              </a:rPr>
              <a:t>.</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Confirm interpersonal and behavioural skills.</a:t>
            </a:r>
            <a:endParaRPr lang="en-GB" sz="2800" kern="100" dirty="0">
              <a:solidFill>
                <a:schemeClr val="bg1"/>
              </a:solidFill>
              <a:effectLst/>
              <a:ea typeface="Aptos" panose="020B0004020202020204" pitchFamily="34" charset="0"/>
              <a:cs typeface="Times New Roman" panose="02020603050405020304" pitchFamily="18" charset="0"/>
            </a:endParaRPr>
          </a:p>
          <a:p>
            <a:pPr marL="457200" lvl="0" indent="-457200">
              <a:buSzPts val="1000"/>
              <a:buFont typeface="Arial" panose="020B0604020202020204" pitchFamily="34" charset="0"/>
              <a:buChar char="•"/>
              <a:tabLst>
                <a:tab pos="457200" algn="l"/>
              </a:tabLst>
            </a:pPr>
            <a:r>
              <a:rPr lang="en-GB" sz="2800" kern="0" spc="15" dirty="0">
                <a:solidFill>
                  <a:schemeClr val="bg1"/>
                </a:solidFill>
                <a:effectLst/>
                <a:ea typeface="Times New Roman" panose="02020603050405020304" pitchFamily="18" charset="0"/>
                <a:cs typeface="Times New Roman" panose="02020603050405020304" pitchFamily="18" charset="0"/>
              </a:rPr>
              <a:t>Be </a:t>
            </a:r>
            <a:r>
              <a:rPr lang="en-GB" sz="2800" b="1" kern="0" spc="15" dirty="0">
                <a:solidFill>
                  <a:schemeClr val="bg1"/>
                </a:solidFill>
                <a:effectLst/>
                <a:ea typeface="Times New Roman" panose="02020603050405020304" pitchFamily="18" charset="0"/>
                <a:cs typeface="Times New Roman" panose="02020603050405020304" pitchFamily="18" charset="0"/>
              </a:rPr>
              <a:t>assessed as part of the overall project assessment </a:t>
            </a:r>
            <a:r>
              <a:rPr lang="en-GB" sz="2800" kern="0" spc="15" dirty="0">
                <a:solidFill>
                  <a:schemeClr val="bg1"/>
                </a:solidFill>
                <a:effectLst/>
                <a:ea typeface="Times New Roman" panose="02020603050405020304" pitchFamily="18" charset="0"/>
                <a:cs typeface="Times New Roman" panose="02020603050405020304" pitchFamily="18" charset="0"/>
              </a:rPr>
              <a:t>and inform the degree award.</a:t>
            </a:r>
            <a:endParaRPr lang="en-GB" sz="2800" kern="100" dirty="0">
              <a:solidFill>
                <a:schemeClr val="bg1"/>
              </a:solidFill>
              <a:effectLst/>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638701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talking to another person">
            <a:extLst>
              <a:ext uri="{FF2B5EF4-FFF2-40B4-BE49-F238E27FC236}">
                <a16:creationId xmlns:a16="http://schemas.microsoft.com/office/drawing/2014/main" id="{AE2C310E-23F0-F573-430E-FAE14B79CC7C}"/>
              </a:ext>
            </a:extLst>
          </p:cNvPr>
          <p:cNvPicPr>
            <a:picLocks noChangeAspect="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p:blipFill>
        <p:spPr>
          <a:xfrm>
            <a:off x="-48685" y="-12032"/>
            <a:ext cx="12265025" cy="6212807"/>
          </a:xfrm>
          <a:prstGeom prst="rect">
            <a:avLst/>
          </a:prstGeom>
        </p:spPr>
      </p:pic>
      <p:sp>
        <p:nvSpPr>
          <p:cNvPr id="4" name="Rectangle 3"/>
          <p:cNvSpPr/>
          <p:nvPr/>
        </p:nvSpPr>
        <p:spPr>
          <a:xfrm>
            <a:off x="-48683" y="5636205"/>
            <a:ext cx="12265024" cy="1200329"/>
          </a:xfrm>
          <a:prstGeom prst="rect">
            <a:avLst/>
          </a:prstGeom>
          <a:solidFill>
            <a:srgbClr val="C00000"/>
          </a:solidFill>
        </p:spPr>
        <p:txBody>
          <a:bodyPr wrap="square" anchor="ctr">
            <a:spAutoFit/>
          </a:bodyPr>
          <a:lstStyle/>
          <a:p>
            <a:pPr algn="ctr"/>
            <a:r>
              <a:rPr lang="en-GB" sz="7200" b="1" dirty="0">
                <a:solidFill>
                  <a:schemeClr val="bg1"/>
                </a:solidFill>
                <a:latin typeface="Trebuchet MS" charset="0"/>
                <a:ea typeface="Trebuchet MS" charset="0"/>
                <a:cs typeface="Trebuchet MS" charset="0"/>
              </a:rPr>
              <a:t>EPA Presentation - 1 hour</a:t>
            </a:r>
            <a:endParaRPr lang="en-GB" sz="1600" b="1" dirty="0">
              <a:solidFill>
                <a:schemeClr val="bg1"/>
              </a:solidFill>
              <a:latin typeface="Trebuchet MS" charset="0"/>
              <a:ea typeface="Trebuchet MS" charset="0"/>
              <a:cs typeface="Trebuchet MS" charset="0"/>
            </a:endParaRPr>
          </a:p>
        </p:txBody>
      </p:sp>
      <p:sp>
        <p:nvSpPr>
          <p:cNvPr id="6" name="TextBox 5">
            <a:extLst>
              <a:ext uri="{FF2B5EF4-FFF2-40B4-BE49-F238E27FC236}">
                <a16:creationId xmlns:a16="http://schemas.microsoft.com/office/drawing/2014/main" id="{9283DD57-D8C7-188F-9FE4-C8BC61757EE0}"/>
              </a:ext>
            </a:extLst>
          </p:cNvPr>
          <p:cNvSpPr txBox="1"/>
          <p:nvPr/>
        </p:nvSpPr>
        <p:spPr>
          <a:xfrm>
            <a:off x="535098" y="134431"/>
            <a:ext cx="11121803" cy="5801588"/>
          </a:xfrm>
          <a:prstGeom prst="rect">
            <a:avLst/>
          </a:prstGeom>
          <a:noFill/>
        </p:spPr>
        <p:txBody>
          <a:bodyPr wrap="square">
            <a:spAutoFit/>
          </a:bodyPr>
          <a:lstStyle/>
          <a:p>
            <a:r>
              <a:rPr lang="en-GB" sz="3200" b="1" dirty="0">
                <a:solidFill>
                  <a:schemeClr val="bg1"/>
                </a:solidFill>
              </a:rPr>
              <a:t>Project Presentation Format</a:t>
            </a:r>
          </a:p>
          <a:p>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Will take place online &amp; be recorded for moderation</a:t>
            </a:r>
            <a:br>
              <a:rPr lang="en-GB" sz="3100" dirty="0">
                <a:solidFill>
                  <a:schemeClr val="bg1"/>
                </a:solidFill>
              </a:rPr>
            </a:br>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A </a:t>
            </a:r>
            <a:r>
              <a:rPr lang="en-GB" sz="3100" b="1" dirty="0">
                <a:solidFill>
                  <a:schemeClr val="bg1"/>
                </a:solidFill>
              </a:rPr>
              <a:t>conflict-of-interest</a:t>
            </a:r>
            <a:r>
              <a:rPr lang="en-GB" sz="3100" dirty="0">
                <a:solidFill>
                  <a:schemeClr val="bg1"/>
                </a:solidFill>
              </a:rPr>
              <a:t> form must be completed to confirm that the Apprentice and Assessor do not know each other</a:t>
            </a:r>
          </a:p>
          <a:p>
            <a:pPr marL="457200" indent="-457200">
              <a:buFont typeface="Arial" panose="020B0604020202020204" pitchFamily="34" charset="0"/>
              <a:buChar char="•"/>
            </a:pPr>
            <a:endParaRPr lang="en-GB" sz="1200" dirty="0">
              <a:solidFill>
                <a:schemeClr val="bg1"/>
              </a:solidFill>
            </a:endParaRPr>
          </a:p>
          <a:p>
            <a:pPr marL="457200" indent="-457200">
              <a:buFont typeface="Arial" panose="020B0604020202020204" pitchFamily="34" charset="0"/>
              <a:buChar char="•"/>
            </a:pPr>
            <a:r>
              <a:rPr lang="en-GB" sz="3100" dirty="0">
                <a:solidFill>
                  <a:schemeClr val="bg1"/>
                </a:solidFill>
              </a:rPr>
              <a:t>The Apprentice will </a:t>
            </a:r>
            <a:r>
              <a:rPr lang="en-GB" sz="3100" b="1" dirty="0">
                <a:solidFill>
                  <a:schemeClr val="bg1"/>
                </a:solidFill>
              </a:rPr>
              <a:t>present for 25-30 minutes</a:t>
            </a:r>
            <a:r>
              <a:rPr lang="en-GB" sz="3100" dirty="0">
                <a:solidFill>
                  <a:schemeClr val="bg1"/>
                </a:solidFill>
              </a:rPr>
              <a:t>, followed by a </a:t>
            </a:r>
            <a:r>
              <a:rPr lang="en-GB" sz="3100" b="1" dirty="0">
                <a:solidFill>
                  <a:schemeClr val="bg1"/>
                </a:solidFill>
              </a:rPr>
              <a:t>Q&amp;A session </a:t>
            </a:r>
            <a:r>
              <a:rPr lang="en-GB" sz="3100" dirty="0">
                <a:solidFill>
                  <a:schemeClr val="bg1"/>
                </a:solidFill>
              </a:rPr>
              <a:t>within a </a:t>
            </a:r>
            <a:r>
              <a:rPr lang="en-GB" sz="3100" b="1" dirty="0">
                <a:solidFill>
                  <a:schemeClr val="bg1"/>
                </a:solidFill>
              </a:rPr>
              <a:t>1-hour time slot</a:t>
            </a:r>
            <a:br>
              <a:rPr lang="en-GB" sz="3100" b="1" dirty="0">
                <a:solidFill>
                  <a:schemeClr val="bg1"/>
                </a:solidFill>
              </a:rPr>
            </a:br>
            <a:endParaRPr lang="en-GB" sz="1200" b="1" dirty="0">
              <a:solidFill>
                <a:schemeClr val="bg1"/>
              </a:solidFill>
            </a:endParaRPr>
          </a:p>
          <a:p>
            <a:pPr marL="457200" indent="-457200">
              <a:buFont typeface="Arial" panose="020B0604020202020204" pitchFamily="34" charset="0"/>
              <a:buChar char="•"/>
            </a:pPr>
            <a:r>
              <a:rPr lang="en-GB" sz="3100" b="1" dirty="0">
                <a:solidFill>
                  <a:schemeClr val="bg1"/>
                </a:solidFill>
              </a:rPr>
              <a:t>The Apprentice will leave meeting</a:t>
            </a:r>
            <a:br>
              <a:rPr lang="en-GB" sz="3100" b="1" dirty="0">
                <a:solidFill>
                  <a:schemeClr val="bg1"/>
                </a:solidFill>
              </a:rPr>
            </a:br>
            <a:endParaRPr lang="en-GB" sz="1200" b="1" dirty="0">
              <a:solidFill>
                <a:schemeClr val="bg1"/>
              </a:solidFill>
            </a:endParaRPr>
          </a:p>
          <a:p>
            <a:pPr marL="457200" indent="-457200">
              <a:buFont typeface="Arial" panose="020B0604020202020204" pitchFamily="34" charset="0"/>
              <a:buChar char="•"/>
            </a:pPr>
            <a:r>
              <a:rPr lang="en-GB" sz="3100" b="1" dirty="0">
                <a:solidFill>
                  <a:schemeClr val="bg1"/>
                </a:solidFill>
              </a:rPr>
              <a:t>Assessor, Tutor and Employer </a:t>
            </a:r>
            <a:r>
              <a:rPr lang="en-GB" sz="3100" dirty="0">
                <a:solidFill>
                  <a:schemeClr val="bg1"/>
                </a:solidFill>
              </a:rPr>
              <a:t>collaboratively finalise grade and feedback (Report &amp; Feedback)</a:t>
            </a:r>
          </a:p>
          <a:p>
            <a:pPr marL="457200" indent="-457200">
              <a:buFont typeface="Arial" panose="020B0604020202020204" pitchFamily="34" charset="0"/>
              <a:buChar char="•"/>
            </a:pPr>
            <a:endParaRPr lang="en-GB" sz="3100" b="1" dirty="0">
              <a:solidFill>
                <a:schemeClr val="bg1"/>
              </a:solidFill>
            </a:endParaRPr>
          </a:p>
        </p:txBody>
      </p:sp>
    </p:spTree>
    <p:extLst>
      <p:ext uri="{BB962C8B-B14F-4D97-AF65-F5344CB8AC3E}">
        <p14:creationId xmlns:p14="http://schemas.microsoft.com/office/powerpoint/2010/main" val="2926455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in a graduation gown&#10;&#10;Description automatically generated">
            <a:extLst>
              <a:ext uri="{FF2B5EF4-FFF2-40B4-BE49-F238E27FC236}">
                <a16:creationId xmlns:a16="http://schemas.microsoft.com/office/drawing/2014/main" id="{C85C8015-3037-787E-83B9-6BB1CEC6148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0" y="-1"/>
            <a:ext cx="12192000" cy="6210734"/>
          </a:xfrm>
          <a:prstGeom prst="rect">
            <a:avLst/>
          </a:prstGeom>
        </p:spPr>
      </p:pic>
      <p:sp>
        <p:nvSpPr>
          <p:cNvPr id="5" name="TextBox 4">
            <a:extLst>
              <a:ext uri="{FF2B5EF4-FFF2-40B4-BE49-F238E27FC236}">
                <a16:creationId xmlns:a16="http://schemas.microsoft.com/office/drawing/2014/main" id="{56E94B55-CF0F-AB8D-2D41-0D8FA66863B3}"/>
              </a:ext>
            </a:extLst>
          </p:cNvPr>
          <p:cNvSpPr txBox="1"/>
          <p:nvPr/>
        </p:nvSpPr>
        <p:spPr>
          <a:xfrm>
            <a:off x="5116429" y="1379439"/>
            <a:ext cx="6469981" cy="2554545"/>
          </a:xfrm>
          <a:prstGeom prst="rect">
            <a:avLst/>
          </a:prstGeom>
          <a:noFill/>
        </p:spPr>
        <p:txBody>
          <a:bodyPr wrap="square">
            <a:spAutoFit/>
          </a:bodyPr>
          <a:lstStyle/>
          <a:p>
            <a:r>
              <a:rPr lang="en-GB" sz="8000" b="1" dirty="0">
                <a:solidFill>
                  <a:srgbClr val="000000"/>
                </a:solidFill>
              </a:rPr>
              <a:t>Assessment</a:t>
            </a:r>
            <a:br>
              <a:rPr lang="en-GB" sz="8000" b="1" dirty="0">
                <a:solidFill>
                  <a:srgbClr val="000000"/>
                </a:solidFill>
              </a:rPr>
            </a:br>
            <a:r>
              <a:rPr lang="en-GB" sz="8000" b="1" dirty="0">
                <a:solidFill>
                  <a:srgbClr val="000000"/>
                </a:solidFill>
              </a:rPr>
              <a:t>&amp; Grading </a:t>
            </a:r>
          </a:p>
        </p:txBody>
      </p:sp>
    </p:spTree>
    <p:extLst>
      <p:ext uri="{BB962C8B-B14F-4D97-AF65-F5344CB8AC3E}">
        <p14:creationId xmlns:p14="http://schemas.microsoft.com/office/powerpoint/2010/main" val="33993402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73F915-4B54-2305-13B8-FAB9B71AD31C}"/>
              </a:ext>
            </a:extLst>
          </p:cNvPr>
          <p:cNvPicPr>
            <a:picLocks noChangeAspect="1"/>
          </p:cNvPicPr>
          <p:nvPr/>
        </p:nvPicPr>
        <p:blipFill>
          <a:blip r:embed="rId2"/>
          <a:stretch>
            <a:fillRect/>
          </a:stretch>
        </p:blipFill>
        <p:spPr>
          <a:xfrm>
            <a:off x="700208" y="3640077"/>
            <a:ext cx="10791582" cy="2261410"/>
          </a:xfrm>
          <a:prstGeom prst="rect">
            <a:avLst/>
          </a:prstGeom>
        </p:spPr>
      </p:pic>
      <p:sp>
        <p:nvSpPr>
          <p:cNvPr id="5" name="TextBox 4">
            <a:extLst>
              <a:ext uri="{FF2B5EF4-FFF2-40B4-BE49-F238E27FC236}">
                <a16:creationId xmlns:a16="http://schemas.microsoft.com/office/drawing/2014/main" id="{B0AABCE7-B707-CA0F-46DB-627D9332D368}"/>
              </a:ext>
            </a:extLst>
          </p:cNvPr>
          <p:cNvSpPr txBox="1"/>
          <p:nvPr/>
        </p:nvSpPr>
        <p:spPr>
          <a:xfrm>
            <a:off x="700208" y="1094265"/>
            <a:ext cx="10791581" cy="2123658"/>
          </a:xfrm>
          <a:prstGeom prst="rect">
            <a:avLst/>
          </a:prstGeom>
          <a:noFill/>
        </p:spPr>
        <p:txBody>
          <a:bodyPr wrap="square">
            <a:spAutoFit/>
          </a:bodyPr>
          <a:lstStyle/>
          <a:p>
            <a:r>
              <a:rPr lang="en-GB" sz="2200" dirty="0">
                <a:solidFill>
                  <a:schemeClr val="bg1"/>
                </a:solidFill>
              </a:rPr>
              <a:t>The Honours degree award and classification is based on </a:t>
            </a:r>
            <a:r>
              <a:rPr lang="en-GB" sz="2200" b="1" dirty="0">
                <a:solidFill>
                  <a:schemeClr val="bg1"/>
                </a:solidFill>
              </a:rPr>
              <a:t>a weighted average mark of the assessed work the apprentice has completed</a:t>
            </a:r>
            <a:r>
              <a:rPr lang="en-GB" sz="2200" dirty="0">
                <a:solidFill>
                  <a:schemeClr val="bg1"/>
                </a:solidFill>
              </a:rPr>
              <a:t>. The </a:t>
            </a:r>
            <a:r>
              <a:rPr lang="en-GB" sz="2200" b="1" dirty="0">
                <a:solidFill>
                  <a:schemeClr val="bg1"/>
                </a:solidFill>
              </a:rPr>
              <a:t>Synoptic Project (40 credits)</a:t>
            </a:r>
            <a:r>
              <a:rPr lang="en-GB" sz="2200" dirty="0">
                <a:solidFill>
                  <a:schemeClr val="bg1"/>
                </a:solidFill>
              </a:rPr>
              <a:t> contributes greatly to the final year marks. Apprentices will be graded using Honours degree classifications for English universities. The national </a:t>
            </a:r>
            <a:r>
              <a:rPr lang="en-GB" sz="2200" b="1" dirty="0">
                <a:solidFill>
                  <a:schemeClr val="bg1"/>
                </a:solidFill>
              </a:rPr>
              <a:t>degree award outcomes are shown below with apprenticeship grading equivalence</a:t>
            </a:r>
            <a:r>
              <a:rPr lang="en-GB" sz="2200" dirty="0">
                <a:solidFill>
                  <a:schemeClr val="bg1"/>
                </a:solidFill>
              </a:rPr>
              <a:t>. These typically are as follows:</a:t>
            </a:r>
          </a:p>
        </p:txBody>
      </p:sp>
      <p:sp>
        <p:nvSpPr>
          <p:cNvPr id="7" name="TextBox 6">
            <a:extLst>
              <a:ext uri="{FF2B5EF4-FFF2-40B4-BE49-F238E27FC236}">
                <a16:creationId xmlns:a16="http://schemas.microsoft.com/office/drawing/2014/main" id="{DF0C7D1B-1B69-E91D-FBF2-E92E7922B175}"/>
              </a:ext>
            </a:extLst>
          </p:cNvPr>
          <p:cNvSpPr txBox="1"/>
          <p:nvPr/>
        </p:nvSpPr>
        <p:spPr>
          <a:xfrm>
            <a:off x="700208" y="371738"/>
            <a:ext cx="6099312" cy="584775"/>
          </a:xfrm>
          <a:prstGeom prst="rect">
            <a:avLst/>
          </a:prstGeom>
          <a:noFill/>
        </p:spPr>
        <p:txBody>
          <a:bodyPr wrap="square">
            <a:spAutoFit/>
          </a:bodyPr>
          <a:lstStyle/>
          <a:p>
            <a:r>
              <a:rPr lang="en-GB" sz="3200" b="1" dirty="0">
                <a:solidFill>
                  <a:schemeClr val="bg1"/>
                </a:solidFill>
              </a:rPr>
              <a:t>Assessment and Grading </a:t>
            </a:r>
          </a:p>
        </p:txBody>
      </p:sp>
    </p:spTree>
    <p:extLst>
      <p:ext uri="{BB962C8B-B14F-4D97-AF65-F5344CB8AC3E}">
        <p14:creationId xmlns:p14="http://schemas.microsoft.com/office/powerpoint/2010/main" val="782163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alculator on a yellow background">
            <a:extLst>
              <a:ext uri="{FF2B5EF4-FFF2-40B4-BE49-F238E27FC236}">
                <a16:creationId xmlns:a16="http://schemas.microsoft.com/office/drawing/2014/main" id="{EEC7B916-13A6-AA66-316C-2C189FAE083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43D3AAAD-3B3D-3287-505D-3C79C13F8BA0}"/>
              </a:ext>
            </a:extLst>
          </p:cNvPr>
          <p:cNvSpPr txBox="1"/>
          <p:nvPr/>
        </p:nvSpPr>
        <p:spPr>
          <a:xfrm>
            <a:off x="6220495" y="1184856"/>
            <a:ext cx="5971485" cy="1973687"/>
          </a:xfrm>
          <a:prstGeom prst="rect">
            <a:avLst/>
          </a:prstGeom>
          <a:noFill/>
        </p:spPr>
        <p:txBody>
          <a:bodyPr wrap="none" lIns="0" tIns="0" rIns="0" bIns="0" rtlCol="0">
            <a:noAutofit/>
          </a:bodyPr>
          <a:lstStyle/>
          <a:p>
            <a:pPr algn="l"/>
            <a:r>
              <a:rPr lang="en-GB" sz="7200" b="1" dirty="0"/>
              <a:t>Grade Criteria</a:t>
            </a:r>
            <a:br>
              <a:rPr lang="en-GB" sz="7200" b="1" dirty="0"/>
            </a:br>
            <a:r>
              <a:rPr lang="en-GB" sz="7200" b="1" dirty="0"/>
              <a:t>&amp; Calculation</a:t>
            </a:r>
          </a:p>
        </p:txBody>
      </p:sp>
    </p:spTree>
    <p:extLst>
      <p:ext uri="{BB962C8B-B14F-4D97-AF65-F5344CB8AC3E}">
        <p14:creationId xmlns:p14="http://schemas.microsoft.com/office/powerpoint/2010/main" val="3847681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lose-up of a machine with letters on it">
            <a:extLst>
              <a:ext uri="{FF2B5EF4-FFF2-40B4-BE49-F238E27FC236}">
                <a16:creationId xmlns:a16="http://schemas.microsoft.com/office/drawing/2014/main" id="{97941E44-84E5-E723-F571-D69ABAAA4D3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a:noFill/>
        </p:spPr>
      </p:pic>
    </p:spTree>
    <p:extLst>
      <p:ext uri="{BB962C8B-B14F-4D97-AF65-F5344CB8AC3E}">
        <p14:creationId xmlns:p14="http://schemas.microsoft.com/office/powerpoint/2010/main" val="1923509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0E2CC6-59BA-3287-5692-C1EC101A488A}"/>
              </a:ext>
            </a:extLst>
          </p:cNvPr>
          <p:cNvPicPr>
            <a:picLocks noChangeAspect="1"/>
          </p:cNvPicPr>
          <p:nvPr/>
        </p:nvPicPr>
        <p:blipFill>
          <a:blip r:embed="rId2"/>
          <a:stretch>
            <a:fillRect/>
          </a:stretch>
        </p:blipFill>
        <p:spPr>
          <a:xfrm>
            <a:off x="107324" y="1756685"/>
            <a:ext cx="11977352" cy="1438534"/>
          </a:xfrm>
          <a:prstGeom prst="rect">
            <a:avLst/>
          </a:prstGeom>
        </p:spPr>
      </p:pic>
      <p:sp>
        <p:nvSpPr>
          <p:cNvPr id="4" name="TextBox 3">
            <a:extLst>
              <a:ext uri="{FF2B5EF4-FFF2-40B4-BE49-F238E27FC236}">
                <a16:creationId xmlns:a16="http://schemas.microsoft.com/office/drawing/2014/main" id="{01F5AEAD-3AC5-A69C-FF66-837AE905233E}"/>
              </a:ext>
            </a:extLst>
          </p:cNvPr>
          <p:cNvSpPr txBox="1"/>
          <p:nvPr/>
        </p:nvSpPr>
        <p:spPr>
          <a:xfrm>
            <a:off x="2059577" y="3905795"/>
            <a:ext cx="8072846" cy="914400"/>
          </a:xfrm>
          <a:prstGeom prst="rect">
            <a:avLst/>
          </a:prstGeom>
          <a:noFill/>
        </p:spPr>
        <p:txBody>
          <a:bodyPr wrap="none" lIns="0" tIns="0" rIns="0" bIns="0" rtlCol="0">
            <a:noAutofit/>
          </a:bodyPr>
          <a:lstStyle/>
          <a:p>
            <a:pPr algn="ctr"/>
            <a:r>
              <a:rPr lang="en-GB" sz="6000" b="1" dirty="0">
                <a:solidFill>
                  <a:schemeClr val="bg1"/>
                </a:solidFill>
              </a:rPr>
              <a:t>Numeric Grade Marks</a:t>
            </a:r>
          </a:p>
        </p:txBody>
      </p:sp>
    </p:spTree>
    <p:extLst>
      <p:ext uri="{BB962C8B-B14F-4D97-AF65-F5344CB8AC3E}">
        <p14:creationId xmlns:p14="http://schemas.microsoft.com/office/powerpoint/2010/main" val="574313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C51E1BB-B6B7-167A-CF86-1E6378F0D1ED}"/>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5F62CE82-CEAA-9ABB-0F29-491A3D216424}"/>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Extraordinary 100%</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truly exceptional in every way. The project demonstrates groundbreaking innovation and has a significant impact on the organisation. The report is meticulously detailed, and the presentation is highly engaging and professional.</a:t>
            </a:r>
          </a:p>
        </p:txBody>
      </p:sp>
      <p:sp>
        <p:nvSpPr>
          <p:cNvPr id="4" name="Rectangle 3">
            <a:extLst>
              <a:ext uri="{FF2B5EF4-FFF2-40B4-BE49-F238E27FC236}">
                <a16:creationId xmlns:a16="http://schemas.microsoft.com/office/drawing/2014/main" id="{F50C1CC0-888E-1F86-08EC-7602D684A728}"/>
              </a:ext>
            </a:extLst>
          </p:cNvPr>
          <p:cNvSpPr/>
          <p:nvPr/>
        </p:nvSpPr>
        <p:spPr>
          <a:xfrm>
            <a:off x="575829" y="695459"/>
            <a:ext cx="2510271" cy="2231757"/>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497742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00F288-1CDA-626B-D4C4-412F5155876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ABA5393-1006-6915-416B-D5D7DFC0C087}"/>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1895B390-E43A-D64D-2451-9C0391FFBA9E}"/>
              </a:ext>
            </a:extLst>
          </p:cNvPr>
          <p:cNvSpPr txBox="1"/>
          <p:nvPr/>
        </p:nvSpPr>
        <p:spPr>
          <a:xfrm>
            <a:off x="575829" y="3429000"/>
            <a:ext cx="11040342" cy="1454950"/>
          </a:xfrm>
          <a:prstGeom prst="rect">
            <a:avLst/>
          </a:prstGeom>
          <a:noFill/>
        </p:spPr>
        <p:txBody>
          <a:bodyPr wrap="square">
            <a:spAutoFit/>
          </a:bodyPr>
          <a:lstStyle/>
          <a:p>
            <a:pPr>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Outstanding 92%</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significantly above average. The project shows a high level of creativity and effectiveness. The report is thorough and well-organised, and the presentation is clear and confident.</a:t>
            </a:r>
          </a:p>
        </p:txBody>
      </p:sp>
      <p:sp>
        <p:nvSpPr>
          <p:cNvPr id="4" name="Rectangle 3">
            <a:extLst>
              <a:ext uri="{FF2B5EF4-FFF2-40B4-BE49-F238E27FC236}">
                <a16:creationId xmlns:a16="http://schemas.microsoft.com/office/drawing/2014/main" id="{2719639D-F05D-62E5-C8ED-6D09D232D321}"/>
              </a:ext>
            </a:extLst>
          </p:cNvPr>
          <p:cNvSpPr/>
          <p:nvPr/>
        </p:nvSpPr>
        <p:spPr>
          <a:xfrm>
            <a:off x="3103809" y="721217"/>
            <a:ext cx="2730322"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664144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AF20F9-175E-9366-6179-0B95D3391DCF}"/>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C00CD01A-8511-9030-AB6E-92FA31E9506C}"/>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69626F9C-423E-A171-215F-B40274D68DFA}"/>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Excellent 83%</a:t>
            </a:r>
            <a:r>
              <a:rPr lang="en-GB" sz="2800" kern="100" dirty="0">
                <a:solidFill>
                  <a:schemeClr val="bg1"/>
                </a:solidFill>
                <a:effectLst/>
                <a:ea typeface="Aptos" panose="020B0004020202020204" pitchFamily="34" charset="0"/>
                <a:cs typeface="Times New Roman" panose="02020603050405020304" pitchFamily="18" charset="0"/>
              </a:rPr>
              <a:t>: This grade indicates very high-quality work. The project is well-executed and meets all the objectives effectively. The report is comprehensive and well-written, and the presentation is polished and informative.</a:t>
            </a:r>
          </a:p>
        </p:txBody>
      </p:sp>
      <p:sp>
        <p:nvSpPr>
          <p:cNvPr id="4" name="Rectangle 3">
            <a:extLst>
              <a:ext uri="{FF2B5EF4-FFF2-40B4-BE49-F238E27FC236}">
                <a16:creationId xmlns:a16="http://schemas.microsoft.com/office/drawing/2014/main" id="{7314056E-8F86-1A8E-54B8-9B91AE610E46}"/>
              </a:ext>
            </a:extLst>
          </p:cNvPr>
          <p:cNvSpPr/>
          <p:nvPr/>
        </p:nvSpPr>
        <p:spPr>
          <a:xfrm>
            <a:off x="5872765" y="721217"/>
            <a:ext cx="2446987"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95109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AA1EFA-2E95-8363-1C79-4238128ED137}"/>
              </a:ext>
            </a:extLst>
          </p:cNvPr>
          <p:cNvPicPr>
            <a:picLocks noChangeAspect="1"/>
          </p:cNvPicPr>
          <p:nvPr/>
        </p:nvPicPr>
        <p:blipFill>
          <a:blip r:embed="rId2"/>
          <a:stretch>
            <a:fillRect/>
          </a:stretch>
        </p:blipFill>
        <p:spPr>
          <a:xfrm>
            <a:off x="0" y="1132191"/>
            <a:ext cx="12192000" cy="5068584"/>
          </a:xfrm>
          <a:prstGeom prst="rect">
            <a:avLst/>
          </a:prstGeom>
        </p:spPr>
      </p:pic>
      <p:sp>
        <p:nvSpPr>
          <p:cNvPr id="4" name="TextBox 3">
            <a:extLst>
              <a:ext uri="{FF2B5EF4-FFF2-40B4-BE49-F238E27FC236}">
                <a16:creationId xmlns:a16="http://schemas.microsoft.com/office/drawing/2014/main" id="{EBE1CC81-2DB6-6813-C27E-ABB7C6D54F4F}"/>
              </a:ext>
            </a:extLst>
          </p:cNvPr>
          <p:cNvSpPr txBox="1"/>
          <p:nvPr/>
        </p:nvSpPr>
        <p:spPr>
          <a:xfrm>
            <a:off x="0" y="281990"/>
            <a:ext cx="12191999" cy="750469"/>
          </a:xfrm>
          <a:prstGeom prst="rect">
            <a:avLst/>
          </a:prstGeom>
          <a:noFill/>
        </p:spPr>
        <p:txBody>
          <a:bodyPr wrap="none" lIns="0" tIns="0" rIns="0" bIns="0" rtlCol="0">
            <a:noAutofit/>
          </a:bodyPr>
          <a:lstStyle/>
          <a:p>
            <a:pPr algn="ctr"/>
            <a:r>
              <a:rPr lang="en-GB" sz="3600" dirty="0">
                <a:solidFill>
                  <a:schemeClr val="bg1"/>
                </a:solidFill>
              </a:rPr>
              <a:t>Knowledge, Skills &amp; Behaviours (KSBs) Mapping</a:t>
            </a:r>
          </a:p>
        </p:txBody>
      </p:sp>
    </p:spTree>
    <p:extLst>
      <p:ext uri="{BB962C8B-B14F-4D97-AF65-F5344CB8AC3E}">
        <p14:creationId xmlns:p14="http://schemas.microsoft.com/office/powerpoint/2010/main" val="22835522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0D370-7ADF-707D-37E9-1FDDD2244230}"/>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9A51809E-EDC1-3C4C-143E-B58F2CD98D63}"/>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83017C73-CEE0-9931-5B28-5F37E598F32B}"/>
              </a:ext>
            </a:extLst>
          </p:cNvPr>
          <p:cNvSpPr txBox="1"/>
          <p:nvPr/>
        </p:nvSpPr>
        <p:spPr>
          <a:xfrm>
            <a:off x="575829" y="3429000"/>
            <a:ext cx="11040342"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Excellent 83%</a:t>
            </a:r>
            <a:r>
              <a:rPr lang="en-GB" sz="2800" kern="100" dirty="0">
                <a:solidFill>
                  <a:schemeClr val="bg1"/>
                </a:solidFill>
                <a:effectLst/>
                <a:ea typeface="Aptos" panose="020B0004020202020204" pitchFamily="34" charset="0"/>
                <a:cs typeface="Times New Roman" panose="02020603050405020304" pitchFamily="18" charset="0"/>
              </a:rPr>
              <a:t>: This grade indicates very high-quality work. The project is well-executed and meets all the objectives effectively. The report is comprehensive and well-written, and the presentation is polished and informative.</a:t>
            </a:r>
          </a:p>
        </p:txBody>
      </p:sp>
      <p:sp>
        <p:nvSpPr>
          <p:cNvPr id="4" name="Rectangle 3">
            <a:extLst>
              <a:ext uri="{FF2B5EF4-FFF2-40B4-BE49-F238E27FC236}">
                <a16:creationId xmlns:a16="http://schemas.microsoft.com/office/drawing/2014/main" id="{89EF2F39-ABBF-0441-B5B9-67B876DAA4AE}"/>
              </a:ext>
            </a:extLst>
          </p:cNvPr>
          <p:cNvSpPr/>
          <p:nvPr/>
        </p:nvSpPr>
        <p:spPr>
          <a:xfrm>
            <a:off x="5872765" y="721217"/>
            <a:ext cx="2446987"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428232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8715E-25CC-6A8A-C80D-C4B01108CD1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1706CDFC-5C3E-037D-8858-B783F3354FCA}"/>
              </a:ext>
            </a:extLst>
          </p:cNvPr>
          <p:cNvPicPr>
            <a:picLocks noChangeAspect="1"/>
          </p:cNvPicPr>
          <p:nvPr/>
        </p:nvPicPr>
        <p:blipFill>
          <a:blip r:embed="rId2"/>
          <a:stretch>
            <a:fillRect/>
          </a:stretch>
        </p:blipFill>
        <p:spPr>
          <a:xfrm>
            <a:off x="575829" y="398270"/>
            <a:ext cx="11040342" cy="2528946"/>
          </a:xfrm>
          <a:prstGeom prst="rect">
            <a:avLst/>
          </a:prstGeom>
        </p:spPr>
      </p:pic>
      <p:sp>
        <p:nvSpPr>
          <p:cNvPr id="3" name="TextBox 2">
            <a:extLst>
              <a:ext uri="{FF2B5EF4-FFF2-40B4-BE49-F238E27FC236}">
                <a16:creationId xmlns:a16="http://schemas.microsoft.com/office/drawing/2014/main" id="{9CA22326-B526-ACFB-D7CC-18B45981D10A}"/>
              </a:ext>
            </a:extLst>
          </p:cNvPr>
          <p:cNvSpPr txBox="1"/>
          <p:nvPr/>
        </p:nvSpPr>
        <p:spPr>
          <a:xfrm>
            <a:off x="575829" y="3429000"/>
            <a:ext cx="11040342" cy="1459630"/>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Strong/Very Good 74%</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above average. The project is solid and achieves its goals. The report is detailed and clear, and the presentation is well-prepared and delivered.</a:t>
            </a:r>
          </a:p>
        </p:txBody>
      </p:sp>
      <p:sp>
        <p:nvSpPr>
          <p:cNvPr id="4" name="Rectangle 3">
            <a:extLst>
              <a:ext uri="{FF2B5EF4-FFF2-40B4-BE49-F238E27FC236}">
                <a16:creationId xmlns:a16="http://schemas.microsoft.com/office/drawing/2014/main" id="{DBF80C7A-3AB3-21FC-4E20-EB7059BEBBCF}"/>
              </a:ext>
            </a:extLst>
          </p:cNvPr>
          <p:cNvSpPr/>
          <p:nvPr/>
        </p:nvSpPr>
        <p:spPr>
          <a:xfrm>
            <a:off x="8358389" y="721217"/>
            <a:ext cx="3257782"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1953832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7BB25E-B5EC-AE0A-D795-4EDAA866387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329F2A4-7383-0C0F-1C68-38FA0A34BFA2}"/>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815ED672-2CB0-A95C-BF24-DE0AC98F474B}"/>
              </a:ext>
            </a:extLst>
          </p:cNvPr>
          <p:cNvSpPr txBox="1"/>
          <p:nvPr/>
        </p:nvSpPr>
        <p:spPr>
          <a:xfrm>
            <a:off x="575829" y="3429000"/>
            <a:ext cx="11040342"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Competent, good, effective, capable 60-69%</a:t>
            </a:r>
            <a:r>
              <a:rPr lang="en-GB" sz="2800" kern="100" dirty="0">
                <a:solidFill>
                  <a:schemeClr val="bg1"/>
                </a:solidFill>
                <a:effectLst/>
                <a:ea typeface="Aptos" panose="020B0004020202020204" pitchFamily="34" charset="0"/>
                <a:cs typeface="Times New Roman" panose="02020603050405020304" pitchFamily="18" charset="0"/>
              </a:rPr>
              <a:t>: This grade is for work that meets the basic requirements. The project is adequately executed and achieves its main objectives. The report is clear and covers the necessary points, and the presentation is satisfactory.</a:t>
            </a:r>
          </a:p>
        </p:txBody>
      </p:sp>
      <p:sp>
        <p:nvSpPr>
          <p:cNvPr id="4" name="Rectangle 3">
            <a:extLst>
              <a:ext uri="{FF2B5EF4-FFF2-40B4-BE49-F238E27FC236}">
                <a16:creationId xmlns:a16="http://schemas.microsoft.com/office/drawing/2014/main" id="{0FA2B564-578C-AF1B-30FA-3DD29A0BA964}"/>
              </a:ext>
            </a:extLst>
          </p:cNvPr>
          <p:cNvSpPr/>
          <p:nvPr/>
        </p:nvSpPr>
        <p:spPr>
          <a:xfrm>
            <a:off x="233755" y="914385"/>
            <a:ext cx="4093545" cy="220599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726941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A5DE4-01EC-D53A-2F6B-4B6E49238DA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791CBD0-4947-4879-C7D4-4F25DDC2F002}"/>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B0CE1494-FE50-D6CC-9F5B-A0E87CEAF93B}"/>
              </a:ext>
            </a:extLst>
          </p:cNvPr>
          <p:cNvSpPr txBox="1"/>
          <p:nvPr/>
        </p:nvSpPr>
        <p:spPr>
          <a:xfrm>
            <a:off x="575829" y="3429000"/>
            <a:ext cx="11235744" cy="1915974"/>
          </a:xfrm>
          <a:prstGeom prst="rect">
            <a:avLst/>
          </a:prstGeom>
          <a:noFill/>
        </p:spPr>
        <p:txBody>
          <a:bodyPr wrap="square">
            <a:spAutoFit/>
          </a:bodyPr>
          <a:lstStyle/>
          <a:p>
            <a:pPr>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Reasonable, fair, appropriate 50-59%</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acceptable but has some shortcomings. The project meets most objectives but lacks depth or thoroughness. The report is adequate but may be missing some details, and the presentation is clear but not particularly engaging..</a:t>
            </a:r>
          </a:p>
        </p:txBody>
      </p:sp>
      <p:sp>
        <p:nvSpPr>
          <p:cNvPr id="4" name="Rectangle 3">
            <a:extLst>
              <a:ext uri="{FF2B5EF4-FFF2-40B4-BE49-F238E27FC236}">
                <a16:creationId xmlns:a16="http://schemas.microsoft.com/office/drawing/2014/main" id="{99545E3B-CCB5-5002-9DF5-ED595F017FE4}"/>
              </a:ext>
            </a:extLst>
          </p:cNvPr>
          <p:cNvSpPr/>
          <p:nvPr/>
        </p:nvSpPr>
        <p:spPr>
          <a:xfrm>
            <a:off x="4250028" y="798475"/>
            <a:ext cx="3812147" cy="232190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0386826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C2DC5-13DE-E03D-72DF-F704F0D04EB5}"/>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386B0E6-0727-359A-C7FD-F24DEA8587B7}"/>
              </a:ext>
            </a:extLst>
          </p:cNvPr>
          <p:cNvPicPr>
            <a:picLocks noChangeAspect="1"/>
          </p:cNvPicPr>
          <p:nvPr/>
        </p:nvPicPr>
        <p:blipFill>
          <a:blip r:embed="rId2"/>
          <a:stretch>
            <a:fillRect/>
          </a:stretch>
        </p:blipFill>
        <p:spPr>
          <a:xfrm>
            <a:off x="233756" y="446960"/>
            <a:ext cx="11577817" cy="2673424"/>
          </a:xfrm>
          <a:prstGeom prst="rect">
            <a:avLst/>
          </a:prstGeom>
        </p:spPr>
      </p:pic>
      <p:sp>
        <p:nvSpPr>
          <p:cNvPr id="2" name="TextBox 1">
            <a:extLst>
              <a:ext uri="{FF2B5EF4-FFF2-40B4-BE49-F238E27FC236}">
                <a16:creationId xmlns:a16="http://schemas.microsoft.com/office/drawing/2014/main" id="{B202A3B7-1935-77D4-B174-08B80E497EA3}"/>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Basic, satisfactory, acceptable 40-49%</a:t>
            </a:r>
            <a:r>
              <a:rPr lang="en-GB" sz="2800" kern="100" dirty="0">
                <a:solidFill>
                  <a:schemeClr val="bg1"/>
                </a:solidFill>
                <a:effectLst/>
                <a:ea typeface="Aptos" panose="020B0004020202020204" pitchFamily="34" charset="0"/>
                <a:cs typeface="Times New Roman" panose="02020603050405020304" pitchFamily="18" charset="0"/>
              </a:rPr>
              <a:t>: This grade is for work that meets the minimum requirements. The project is completed but lacks depth and impact. The report covers the basics but is not detailed, and the presentation is clear but lacks enthusiasm.</a:t>
            </a:r>
          </a:p>
        </p:txBody>
      </p:sp>
      <p:sp>
        <p:nvSpPr>
          <p:cNvPr id="4" name="Rectangle 3">
            <a:extLst>
              <a:ext uri="{FF2B5EF4-FFF2-40B4-BE49-F238E27FC236}">
                <a16:creationId xmlns:a16="http://schemas.microsoft.com/office/drawing/2014/main" id="{3C8C220C-10FC-5F5B-D894-6086C6FCE066}"/>
              </a:ext>
            </a:extLst>
          </p:cNvPr>
          <p:cNvSpPr/>
          <p:nvPr/>
        </p:nvSpPr>
        <p:spPr>
          <a:xfrm>
            <a:off x="7999426" y="798475"/>
            <a:ext cx="3812147" cy="2321909"/>
          </a:xfrm>
          <a:prstGeom prst="rect">
            <a:avLst/>
          </a:prstGeom>
          <a:noFill/>
          <a:ln w="139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939900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3796B2-30E0-B4DF-5950-8E87E1576EC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8E165B6-A8EC-1EFD-654E-B6CE788354AA}"/>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2" name="Rectangle 1">
            <a:extLst>
              <a:ext uri="{FF2B5EF4-FFF2-40B4-BE49-F238E27FC236}">
                <a16:creationId xmlns:a16="http://schemas.microsoft.com/office/drawing/2014/main" id="{D61601EE-8AB3-0C7A-FF37-B6EFE84A000B}"/>
              </a:ext>
            </a:extLst>
          </p:cNvPr>
          <p:cNvSpPr/>
          <p:nvPr/>
        </p:nvSpPr>
        <p:spPr>
          <a:xfrm>
            <a:off x="378136" y="829163"/>
            <a:ext cx="4245379"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2B610E3F-FC2E-24D9-9D1E-31E6F9ADB9C2}"/>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Inadequate, incomplete, limited 30-39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does not meet the required standards. The project fails to achieve its main objectives. The report is incomplete or poorly organised, and the presentation is unclear or unprofessional.</a:t>
            </a:r>
          </a:p>
        </p:txBody>
      </p:sp>
    </p:spTree>
    <p:extLst>
      <p:ext uri="{BB962C8B-B14F-4D97-AF65-F5344CB8AC3E}">
        <p14:creationId xmlns:p14="http://schemas.microsoft.com/office/powerpoint/2010/main" val="5834918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0A5DD-53C5-E916-54CB-DB760993B4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9BA8CA1-2DBB-435A-D545-18055E85E5E6}"/>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2" name="Rectangle 1">
            <a:extLst>
              <a:ext uri="{FF2B5EF4-FFF2-40B4-BE49-F238E27FC236}">
                <a16:creationId xmlns:a16="http://schemas.microsoft.com/office/drawing/2014/main" id="{B54194D2-D626-414C-9021-D0A3C0593E2F}"/>
              </a:ext>
            </a:extLst>
          </p:cNvPr>
          <p:cNvSpPr/>
          <p:nvPr/>
        </p:nvSpPr>
        <p:spPr>
          <a:xfrm>
            <a:off x="4507606" y="877823"/>
            <a:ext cx="3902298" cy="227324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B0F503E2-3FD3-15A8-126D-EBFDE4987BDA}"/>
              </a:ext>
            </a:extLst>
          </p:cNvPr>
          <p:cNvSpPr txBox="1"/>
          <p:nvPr/>
        </p:nvSpPr>
        <p:spPr>
          <a:xfrm>
            <a:off x="575829" y="3429000"/>
            <a:ext cx="11235744" cy="191597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Poor, unsatisfactory, weak 20-39%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is significantly below the required standards. The project is poorly executed and has little to no impact. The report is very incomplete or poorly written, and the presentation is unclear and unengaging.</a:t>
            </a:r>
          </a:p>
        </p:txBody>
      </p:sp>
    </p:spTree>
    <p:extLst>
      <p:ext uri="{BB962C8B-B14F-4D97-AF65-F5344CB8AC3E}">
        <p14:creationId xmlns:p14="http://schemas.microsoft.com/office/powerpoint/2010/main" val="654189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141C7-96C4-973E-A2F7-77C20EDFD52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BCF4C39-4870-D625-174B-9D6E94128FF8}"/>
              </a:ext>
            </a:extLst>
          </p:cNvPr>
          <p:cNvPicPr>
            <a:picLocks noChangeAspect="1"/>
          </p:cNvPicPr>
          <p:nvPr/>
        </p:nvPicPr>
        <p:blipFill>
          <a:blip r:embed="rId2"/>
          <a:stretch>
            <a:fillRect/>
          </a:stretch>
        </p:blipFill>
        <p:spPr>
          <a:xfrm>
            <a:off x="378136" y="456598"/>
            <a:ext cx="11577817" cy="2694474"/>
          </a:xfrm>
          <a:prstGeom prst="rect">
            <a:avLst/>
          </a:prstGeom>
        </p:spPr>
      </p:pic>
      <p:sp>
        <p:nvSpPr>
          <p:cNvPr id="4" name="TextBox 3">
            <a:extLst>
              <a:ext uri="{FF2B5EF4-FFF2-40B4-BE49-F238E27FC236}">
                <a16:creationId xmlns:a16="http://schemas.microsoft.com/office/drawing/2014/main" id="{84FF457E-5EBC-40C4-4493-EBF8E5E806CF}"/>
              </a:ext>
            </a:extLst>
          </p:cNvPr>
          <p:cNvSpPr txBox="1"/>
          <p:nvPr/>
        </p:nvSpPr>
        <p:spPr>
          <a:xfrm>
            <a:off x="575829" y="3429000"/>
            <a:ext cx="11235744" cy="1920654"/>
          </a:xfrm>
          <a:prstGeom prst="rect">
            <a:avLst/>
          </a:prstGeom>
          <a:noFill/>
        </p:spPr>
        <p:txBody>
          <a:bodyPr wrap="square">
            <a:spAutoFit/>
          </a:bodyPr>
          <a:lstStyle/>
          <a:p>
            <a:pPr lvl="0">
              <a:lnSpc>
                <a:spcPct val="107000"/>
              </a:lnSpc>
              <a:spcAft>
                <a:spcPts val="800"/>
              </a:spcAft>
              <a:buSzPts val="1000"/>
              <a:tabLst>
                <a:tab pos="457200" algn="l"/>
              </a:tabLst>
            </a:pPr>
            <a:r>
              <a:rPr lang="en-GB" sz="2800" b="1" kern="100" dirty="0">
                <a:solidFill>
                  <a:schemeClr val="bg1"/>
                </a:solidFill>
                <a:effectLst/>
                <a:ea typeface="Aptos" panose="020B0004020202020204" pitchFamily="34" charset="0"/>
                <a:cs typeface="Times New Roman" panose="02020603050405020304" pitchFamily="18" charset="0"/>
              </a:rPr>
              <a:t>Inadequate, incomplete, limited 30-39</a:t>
            </a:r>
            <a:r>
              <a:rPr lang="en-GB" sz="2800" kern="100" dirty="0">
                <a:solidFill>
                  <a:schemeClr val="bg1"/>
                </a:solidFill>
                <a:effectLst/>
                <a:ea typeface="Aptos" panose="020B0004020202020204" pitchFamily="34" charset="0"/>
                <a:cs typeface="Times New Roman" panose="02020603050405020304" pitchFamily="18" charset="0"/>
              </a:rPr>
              <a:t>: This grade is for work that does not meet the required standards. The project fails to achieve its main objectives. The report is incomplete or poorly organised, and the presentation is unclear or unprofessional.</a:t>
            </a:r>
          </a:p>
        </p:txBody>
      </p:sp>
      <p:sp>
        <p:nvSpPr>
          <p:cNvPr id="5" name="Rectangle 4">
            <a:extLst>
              <a:ext uri="{FF2B5EF4-FFF2-40B4-BE49-F238E27FC236}">
                <a16:creationId xmlns:a16="http://schemas.microsoft.com/office/drawing/2014/main" id="{611B4178-EDA9-A099-9D7C-80DCF7AEB756}"/>
              </a:ext>
            </a:extLst>
          </p:cNvPr>
          <p:cNvSpPr/>
          <p:nvPr/>
        </p:nvSpPr>
        <p:spPr>
          <a:xfrm>
            <a:off x="8281115" y="829163"/>
            <a:ext cx="3674838" cy="2321909"/>
          </a:xfrm>
          <a:prstGeom prst="rect">
            <a:avLst/>
          </a:prstGeom>
          <a:noFill/>
          <a:ln w="139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079663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A32D87-1C34-BB4A-64BB-A1D68D6D986D}"/>
              </a:ext>
            </a:extLst>
          </p:cNvPr>
          <p:cNvSpPr txBox="1"/>
          <p:nvPr/>
        </p:nvSpPr>
        <p:spPr>
          <a:xfrm>
            <a:off x="1360626" y="848562"/>
            <a:ext cx="8302753" cy="3789275"/>
          </a:xfrm>
          <a:prstGeom prst="rect">
            <a:avLst/>
          </a:prstGeom>
          <a:noFill/>
        </p:spPr>
        <p:txBody>
          <a:bodyPr wrap="none" lIns="0" tIns="0" rIns="0" bIns="0" rtlCol="0">
            <a:noAutofit/>
          </a:bodyPr>
          <a:lstStyle/>
          <a:p>
            <a:r>
              <a:rPr lang="en-GB" sz="3200" b="1" dirty="0">
                <a:solidFill>
                  <a:schemeClr val="bg1"/>
                </a:solidFill>
              </a:rPr>
              <a:t>Before your EPA presentation assessment, </a:t>
            </a:r>
            <a:br>
              <a:rPr lang="en-GB" sz="3200" b="1" dirty="0">
                <a:solidFill>
                  <a:schemeClr val="bg1"/>
                </a:solidFill>
              </a:rPr>
            </a:br>
            <a:r>
              <a:rPr lang="en-GB" sz="3200" b="1" dirty="0">
                <a:solidFill>
                  <a:schemeClr val="bg1"/>
                </a:solidFill>
              </a:rPr>
              <a:t>you will receive the following:</a:t>
            </a:r>
            <a:br>
              <a:rPr lang="en-GB" sz="3200" dirty="0">
                <a:solidFill>
                  <a:schemeClr val="bg1"/>
                </a:solidFill>
              </a:rPr>
            </a:br>
            <a:endParaRPr lang="en-GB" sz="3200" dirty="0">
              <a:solidFill>
                <a:schemeClr val="bg1"/>
              </a:solidFill>
            </a:endParaRPr>
          </a:p>
          <a:p>
            <a:pPr marL="742950" lvl="1" indent="-285750">
              <a:buFont typeface="Arial" panose="020B0604020202020204" pitchFamily="34" charset="0"/>
              <a:buChar char="•"/>
            </a:pPr>
            <a:r>
              <a:rPr lang="en-GB" sz="3200" dirty="0">
                <a:solidFill>
                  <a:schemeClr val="bg1"/>
                </a:solidFill>
              </a:rPr>
              <a:t>The Apprentice’s 10k synoptic project report</a:t>
            </a:r>
          </a:p>
          <a:p>
            <a:pPr marL="742950" lvl="1" indent="-285750">
              <a:buFont typeface="Arial" panose="020B0604020202020204" pitchFamily="34" charset="0"/>
              <a:buChar char="•"/>
            </a:pPr>
            <a:r>
              <a:rPr lang="en-GB" sz="3200" dirty="0">
                <a:solidFill>
                  <a:schemeClr val="bg1"/>
                </a:solidFill>
              </a:rPr>
              <a:t>Slide Deck for Synoptic Project Presentation</a:t>
            </a:r>
          </a:p>
          <a:p>
            <a:pPr marL="742950" lvl="1" indent="-285750">
              <a:buFont typeface="Arial" panose="020B0604020202020204" pitchFamily="34" charset="0"/>
              <a:buChar char="•"/>
            </a:pPr>
            <a:r>
              <a:rPr lang="en-GB" sz="3200" dirty="0">
                <a:solidFill>
                  <a:schemeClr val="bg1"/>
                </a:solidFill>
              </a:rPr>
              <a:t>The portfolio KSB mapping matrix (for all learning)</a:t>
            </a:r>
          </a:p>
          <a:p>
            <a:pPr marL="742950" lvl="1" indent="-285750">
              <a:buFont typeface="Arial" panose="020B0604020202020204" pitchFamily="34" charset="0"/>
              <a:buChar char="•"/>
            </a:pPr>
            <a:r>
              <a:rPr lang="en-GB" sz="3200" dirty="0">
                <a:solidFill>
                  <a:schemeClr val="bg1"/>
                </a:solidFill>
              </a:rPr>
              <a:t>Supporting guidance and Grade Mark Rubrics. </a:t>
            </a:r>
          </a:p>
        </p:txBody>
      </p:sp>
      <p:pic>
        <p:nvPicPr>
          <p:cNvPr id="4" name="Graphic 3" descr="Box outline">
            <a:extLst>
              <a:ext uri="{FF2B5EF4-FFF2-40B4-BE49-F238E27FC236}">
                <a16:creationId xmlns:a16="http://schemas.microsoft.com/office/drawing/2014/main" id="{5295AB29-5A7E-A464-2724-2A0907DF8E0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21850" y="4067252"/>
            <a:ext cx="2147012" cy="2147012"/>
          </a:xfrm>
          <a:prstGeom prst="rect">
            <a:avLst/>
          </a:prstGeom>
        </p:spPr>
      </p:pic>
    </p:spTree>
    <p:extLst>
      <p:ext uri="{BB962C8B-B14F-4D97-AF65-F5344CB8AC3E}">
        <p14:creationId xmlns:p14="http://schemas.microsoft.com/office/powerpoint/2010/main" val="880310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F550DF6-927B-1B47-FAAF-50CA2F5D1B50}"/>
              </a:ext>
            </a:extLst>
          </p:cNvPr>
          <p:cNvPicPr>
            <a:picLocks noChangeAspect="1"/>
          </p:cNvPicPr>
          <p:nvPr/>
        </p:nvPicPr>
        <p:blipFill>
          <a:blip r:embed="rId2"/>
          <a:stretch>
            <a:fillRect/>
          </a:stretch>
        </p:blipFill>
        <p:spPr>
          <a:xfrm>
            <a:off x="6472961" y="204825"/>
            <a:ext cx="4025207" cy="5709514"/>
          </a:xfrm>
          <a:prstGeom prst="rect">
            <a:avLst/>
          </a:prstGeom>
          <a:ln>
            <a:noFill/>
          </a:ln>
          <a:effectLst>
            <a:outerShdw blurRad="190500" algn="tl" rotWithShape="0">
              <a:srgbClr val="000000">
                <a:alpha val="70000"/>
              </a:srgbClr>
            </a:outerShdw>
          </a:effectLst>
        </p:spPr>
      </p:pic>
      <p:pic>
        <p:nvPicPr>
          <p:cNvPr id="6" name="Picture 5">
            <a:extLst>
              <a:ext uri="{FF2B5EF4-FFF2-40B4-BE49-F238E27FC236}">
                <a16:creationId xmlns:a16="http://schemas.microsoft.com/office/drawing/2014/main" id="{C5846DD3-1BFB-A158-C006-B7FB83BC716F}"/>
              </a:ext>
            </a:extLst>
          </p:cNvPr>
          <p:cNvPicPr>
            <a:picLocks noChangeAspect="1"/>
          </p:cNvPicPr>
          <p:nvPr/>
        </p:nvPicPr>
        <p:blipFill>
          <a:blip r:embed="rId3"/>
          <a:stretch>
            <a:fillRect/>
          </a:stretch>
        </p:blipFill>
        <p:spPr>
          <a:xfrm>
            <a:off x="1327348" y="204825"/>
            <a:ext cx="4048046" cy="570951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390759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B7B017-675E-DE83-DE27-F56D7A1265F2}"/>
              </a:ext>
            </a:extLst>
          </p:cNvPr>
          <p:cNvPicPr>
            <a:picLocks noChangeAspect="1"/>
          </p:cNvPicPr>
          <p:nvPr/>
        </p:nvPicPr>
        <p:blipFill>
          <a:blip r:embed="rId2"/>
          <a:stretch>
            <a:fillRect/>
          </a:stretch>
        </p:blipFill>
        <p:spPr>
          <a:xfrm>
            <a:off x="2354825" y="667076"/>
            <a:ext cx="7482350" cy="4960900"/>
          </a:xfrm>
          <a:prstGeom prst="rect">
            <a:avLst/>
          </a:prstGeom>
        </p:spPr>
      </p:pic>
      <p:sp>
        <p:nvSpPr>
          <p:cNvPr id="2" name="Rectangle 1">
            <a:extLst>
              <a:ext uri="{FF2B5EF4-FFF2-40B4-BE49-F238E27FC236}">
                <a16:creationId xmlns:a16="http://schemas.microsoft.com/office/drawing/2014/main" id="{91445C67-858A-5656-0054-18B5E9F38643}"/>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3">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4" name="TextBox 3">
            <a:extLst>
              <a:ext uri="{FF2B5EF4-FFF2-40B4-BE49-F238E27FC236}">
                <a16:creationId xmlns:a16="http://schemas.microsoft.com/office/drawing/2014/main" id="{F3118D38-3B58-7E68-8107-2E03258272BC}"/>
              </a:ext>
            </a:extLst>
          </p:cNvPr>
          <p:cNvSpPr txBox="1"/>
          <p:nvPr/>
        </p:nvSpPr>
        <p:spPr>
          <a:xfrm>
            <a:off x="1" y="148602"/>
            <a:ext cx="12191999" cy="369332"/>
          </a:xfrm>
          <a:prstGeom prst="rect">
            <a:avLst/>
          </a:prstGeom>
          <a:noFill/>
        </p:spPr>
        <p:txBody>
          <a:bodyPr wrap="square">
            <a:spAutoFit/>
          </a:bodyPr>
          <a:lstStyle/>
          <a:p>
            <a:pPr algn="ctr"/>
            <a:r>
              <a:rPr lang="en-GB" i="0" dirty="0">
                <a:solidFill>
                  <a:schemeClr val="bg1"/>
                </a:solidFill>
                <a:effectLst/>
              </a:rPr>
              <a:t>BSc Digital &amp; </a:t>
            </a:r>
            <a:r>
              <a:rPr lang="en-GB" dirty="0">
                <a:solidFill>
                  <a:schemeClr val="bg1"/>
                </a:solidFill>
              </a:rPr>
              <a:t>T</a:t>
            </a:r>
            <a:r>
              <a:rPr lang="en-GB" i="0" dirty="0">
                <a:solidFill>
                  <a:schemeClr val="bg1"/>
                </a:solidFill>
                <a:effectLst/>
              </a:rPr>
              <a:t>echnology </a:t>
            </a:r>
            <a:r>
              <a:rPr lang="en-GB" dirty="0">
                <a:solidFill>
                  <a:schemeClr val="bg1"/>
                </a:solidFill>
              </a:rPr>
              <a:t>S</a:t>
            </a:r>
            <a:r>
              <a:rPr lang="en-GB" i="0" dirty="0">
                <a:solidFill>
                  <a:schemeClr val="bg1"/>
                </a:solidFill>
                <a:effectLst/>
              </a:rPr>
              <a:t>olutions </a:t>
            </a:r>
            <a:r>
              <a:rPr lang="en-GB" dirty="0">
                <a:solidFill>
                  <a:schemeClr val="bg1"/>
                </a:solidFill>
              </a:rPr>
              <a:t>P</a:t>
            </a:r>
            <a:r>
              <a:rPr lang="en-GB" i="0" dirty="0">
                <a:solidFill>
                  <a:schemeClr val="bg1"/>
                </a:solidFill>
                <a:effectLst/>
              </a:rPr>
              <a:t>rofessional </a:t>
            </a:r>
            <a:r>
              <a:rPr lang="en-GB" dirty="0">
                <a:solidFill>
                  <a:schemeClr val="bg1"/>
                </a:solidFill>
              </a:rPr>
              <a:t>(</a:t>
            </a:r>
            <a:r>
              <a:rPr lang="en-GB" i="0" dirty="0">
                <a:solidFill>
                  <a:schemeClr val="bg1"/>
                </a:solidFill>
                <a:effectLst/>
              </a:rPr>
              <a:t>ST0119 - 2015 - version</a:t>
            </a:r>
            <a:r>
              <a:rPr lang="en-GB" dirty="0">
                <a:solidFill>
                  <a:schemeClr val="bg1"/>
                </a:solidFill>
              </a:rPr>
              <a:t>:</a:t>
            </a:r>
            <a:r>
              <a:rPr lang="en-GB" i="0" dirty="0">
                <a:solidFill>
                  <a:schemeClr val="bg1"/>
                </a:solidFill>
                <a:effectLst/>
              </a:rPr>
              <a:t> 1.1)</a:t>
            </a:r>
          </a:p>
        </p:txBody>
      </p:sp>
    </p:spTree>
    <p:extLst>
      <p:ext uri="{BB962C8B-B14F-4D97-AF65-F5344CB8AC3E}">
        <p14:creationId xmlns:p14="http://schemas.microsoft.com/office/powerpoint/2010/main" val="3388007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B140D-B855-47C7-FBE6-5C9C5FDDFF2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C5FDBD7-E0E4-3B15-99FD-46C83C510DBE}"/>
              </a:ext>
            </a:extLst>
          </p:cNvPr>
          <p:cNvPicPr>
            <a:picLocks noChangeAspect="1"/>
          </p:cNvPicPr>
          <p:nvPr/>
        </p:nvPicPr>
        <p:blipFill>
          <a:blip r:embed="rId2"/>
          <a:srcRect l="1547" t="1173" r="1199" b="1013"/>
          <a:stretch>
            <a:fillRect/>
          </a:stretch>
        </p:blipFill>
        <p:spPr>
          <a:xfrm>
            <a:off x="336500" y="254687"/>
            <a:ext cx="3855749" cy="5431216"/>
          </a:xfrm>
          <a:prstGeom prst="rect">
            <a:avLst/>
          </a:prstGeom>
          <a:ln>
            <a:noFill/>
          </a:ln>
          <a:effectLst>
            <a:outerShdw blurRad="190500" algn="tl" rotWithShape="0">
              <a:srgbClr val="000000">
                <a:alpha val="70000"/>
              </a:srgbClr>
            </a:outerShdw>
          </a:effectLst>
        </p:spPr>
      </p:pic>
      <p:pic>
        <p:nvPicPr>
          <p:cNvPr id="4" name="Picture 3" descr="A white sheet of paper with black text&#10;&#10;AI-generated content may be incorrect.">
            <a:extLst>
              <a:ext uri="{FF2B5EF4-FFF2-40B4-BE49-F238E27FC236}">
                <a16:creationId xmlns:a16="http://schemas.microsoft.com/office/drawing/2014/main" id="{8310D79A-AF68-FD3B-C81B-CE4AB922A3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0138" y="488118"/>
            <a:ext cx="7061905" cy="496435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726822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009216-9DA8-9967-73ED-1233E094907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40D4530-7E6C-5A52-832A-AD7C24387B91}"/>
              </a:ext>
            </a:extLst>
          </p:cNvPr>
          <p:cNvPicPr>
            <a:picLocks noChangeAspect="1"/>
          </p:cNvPicPr>
          <p:nvPr/>
        </p:nvPicPr>
        <p:blipFill>
          <a:blip r:embed="rId2"/>
          <a:stretch>
            <a:fillRect/>
          </a:stretch>
        </p:blipFill>
        <p:spPr>
          <a:xfrm>
            <a:off x="277128" y="285291"/>
            <a:ext cx="4149356" cy="5711259"/>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0ED7BC06-079B-4317-A0CF-7ECD134F9FC4}"/>
              </a:ext>
            </a:extLst>
          </p:cNvPr>
          <p:cNvPicPr>
            <a:picLocks noChangeAspect="1"/>
          </p:cNvPicPr>
          <p:nvPr/>
        </p:nvPicPr>
        <p:blipFill>
          <a:blip r:embed="rId3"/>
          <a:stretch>
            <a:fillRect/>
          </a:stretch>
        </p:blipFill>
        <p:spPr>
          <a:xfrm>
            <a:off x="4809681" y="285291"/>
            <a:ext cx="6951598" cy="43962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769239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49954C-8ED9-338D-5CA1-6225AA2FCD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3DD6195-B731-EABF-EDB0-FFADFAE9E4CF}"/>
              </a:ext>
            </a:extLst>
          </p:cNvPr>
          <p:cNvPicPr>
            <a:picLocks noChangeAspect="1"/>
          </p:cNvPicPr>
          <p:nvPr/>
        </p:nvPicPr>
        <p:blipFill>
          <a:blip r:embed="rId2"/>
          <a:stretch>
            <a:fillRect/>
          </a:stretch>
        </p:blipFill>
        <p:spPr>
          <a:xfrm>
            <a:off x="6286059" y="470263"/>
            <a:ext cx="5362278" cy="4275908"/>
          </a:xfrm>
          <a:prstGeom prst="rect">
            <a:avLst/>
          </a:prstGeom>
          <a:ln w="88900" cap="sq" cmpd="thickThin">
            <a:solidFill>
              <a:srgbClr val="000000"/>
            </a:solidFill>
            <a:prstDash val="solid"/>
            <a:miter lim="800000"/>
          </a:ln>
          <a:effectLst>
            <a:innerShdw blurRad="76200">
              <a:srgbClr val="000000"/>
            </a:innerShdw>
          </a:effectLst>
        </p:spPr>
      </p:pic>
      <p:pic>
        <p:nvPicPr>
          <p:cNvPr id="6" name="Picture 5">
            <a:extLst>
              <a:ext uri="{FF2B5EF4-FFF2-40B4-BE49-F238E27FC236}">
                <a16:creationId xmlns:a16="http://schemas.microsoft.com/office/drawing/2014/main" id="{234566B1-4C11-63DE-408F-1386F73006C1}"/>
              </a:ext>
            </a:extLst>
          </p:cNvPr>
          <p:cNvPicPr>
            <a:picLocks noChangeAspect="1"/>
          </p:cNvPicPr>
          <p:nvPr/>
        </p:nvPicPr>
        <p:blipFill>
          <a:blip r:embed="rId3"/>
          <a:stretch>
            <a:fillRect/>
          </a:stretch>
        </p:blipFill>
        <p:spPr>
          <a:xfrm>
            <a:off x="756332" y="148047"/>
            <a:ext cx="4928516" cy="5913119"/>
          </a:xfrm>
          <a:prstGeom prst="rect">
            <a:avLst/>
          </a:prstGeom>
          <a:ln>
            <a:noFill/>
          </a:ln>
          <a:effectLst>
            <a:outerShdw blurRad="190500" algn="tl" rotWithShape="0">
              <a:srgbClr val="000000">
                <a:alpha val="70000"/>
              </a:srgbClr>
            </a:outerShdw>
          </a:effectLst>
        </p:spPr>
      </p:pic>
      <p:grpSp>
        <p:nvGrpSpPr>
          <p:cNvPr id="7" name="Group 6">
            <a:extLst>
              <a:ext uri="{FF2B5EF4-FFF2-40B4-BE49-F238E27FC236}">
                <a16:creationId xmlns:a16="http://schemas.microsoft.com/office/drawing/2014/main" id="{39029DD0-4BAC-25AE-2DFE-E13E39EAD873}"/>
              </a:ext>
            </a:extLst>
          </p:cNvPr>
          <p:cNvGrpSpPr/>
          <p:nvPr/>
        </p:nvGrpSpPr>
        <p:grpSpPr>
          <a:xfrm>
            <a:off x="11007635" y="174171"/>
            <a:ext cx="1001219" cy="1001219"/>
            <a:chOff x="12714515" y="914400"/>
            <a:chExt cx="1001219" cy="1001219"/>
          </a:xfrm>
        </p:grpSpPr>
        <p:sp>
          <p:nvSpPr>
            <p:cNvPr id="9" name="Oval 8">
              <a:extLst>
                <a:ext uri="{FF2B5EF4-FFF2-40B4-BE49-F238E27FC236}">
                  <a16:creationId xmlns:a16="http://schemas.microsoft.com/office/drawing/2014/main" id="{DDDE613F-6814-67D5-E583-1B073610951F}"/>
                </a:ext>
              </a:extLst>
            </p:cNvPr>
            <p:cNvSpPr/>
            <p:nvPr/>
          </p:nvSpPr>
          <p:spPr>
            <a:xfrm>
              <a:off x="12714515" y="914400"/>
              <a:ext cx="1001219" cy="10012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91642CBA-7800-8B0A-0EA0-68E0F38CFB50}"/>
                </a:ext>
              </a:extLst>
            </p:cNvPr>
            <p:cNvSpPr txBox="1"/>
            <p:nvPr/>
          </p:nvSpPr>
          <p:spPr>
            <a:xfrm>
              <a:off x="12849364" y="1131978"/>
              <a:ext cx="731519" cy="461554"/>
            </a:xfrm>
            <a:prstGeom prst="rect">
              <a:avLst/>
            </a:prstGeom>
            <a:noFill/>
          </p:spPr>
          <p:txBody>
            <a:bodyPr wrap="none" lIns="0" tIns="0" rIns="0" bIns="0" rtlCol="0">
              <a:noAutofit/>
            </a:bodyPr>
            <a:lstStyle/>
            <a:p>
              <a:pPr algn="ctr"/>
              <a:r>
                <a:rPr lang="en-GB" sz="3600" b="1" dirty="0">
                  <a:solidFill>
                    <a:schemeClr val="bg1"/>
                  </a:solidFill>
                </a:rPr>
                <a:t>AE2</a:t>
              </a:r>
            </a:p>
          </p:txBody>
        </p:sp>
      </p:grpSp>
    </p:spTree>
    <p:extLst>
      <p:ext uri="{BB962C8B-B14F-4D97-AF65-F5344CB8AC3E}">
        <p14:creationId xmlns:p14="http://schemas.microsoft.com/office/powerpoint/2010/main" val="583440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ED5328-F24F-42D1-68E0-FE590932CF9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22EFD13-9644-3AB6-464E-E7A8167AD2A7}"/>
              </a:ext>
            </a:extLst>
          </p:cNvPr>
          <p:cNvPicPr>
            <a:picLocks noChangeAspect="1"/>
          </p:cNvPicPr>
          <p:nvPr/>
        </p:nvPicPr>
        <p:blipFill>
          <a:blip r:embed="rId2"/>
          <a:stretch>
            <a:fillRect/>
          </a:stretch>
        </p:blipFill>
        <p:spPr>
          <a:xfrm>
            <a:off x="587375" y="455307"/>
            <a:ext cx="11017250" cy="5138248"/>
          </a:xfrm>
          <a:prstGeom prst="rect">
            <a:avLst/>
          </a:prstGeom>
          <a:ln>
            <a:noFill/>
          </a:ln>
          <a:effectLst>
            <a:outerShdw blurRad="190500" algn="tl" rotWithShape="0">
              <a:srgbClr val="000000">
                <a:alpha val="70000"/>
              </a:srgbClr>
            </a:outerShdw>
          </a:effectLst>
        </p:spPr>
      </p:pic>
      <p:grpSp>
        <p:nvGrpSpPr>
          <p:cNvPr id="4" name="Group 3">
            <a:extLst>
              <a:ext uri="{FF2B5EF4-FFF2-40B4-BE49-F238E27FC236}">
                <a16:creationId xmlns:a16="http://schemas.microsoft.com/office/drawing/2014/main" id="{FD9F2427-88F5-6DC5-2057-249102159D51}"/>
              </a:ext>
            </a:extLst>
          </p:cNvPr>
          <p:cNvGrpSpPr/>
          <p:nvPr/>
        </p:nvGrpSpPr>
        <p:grpSpPr>
          <a:xfrm>
            <a:off x="11007635" y="174171"/>
            <a:ext cx="1001219" cy="1001219"/>
            <a:chOff x="12714515" y="914400"/>
            <a:chExt cx="1001219" cy="1001219"/>
          </a:xfrm>
        </p:grpSpPr>
        <p:sp>
          <p:nvSpPr>
            <p:cNvPr id="5" name="Oval 4">
              <a:extLst>
                <a:ext uri="{FF2B5EF4-FFF2-40B4-BE49-F238E27FC236}">
                  <a16:creationId xmlns:a16="http://schemas.microsoft.com/office/drawing/2014/main" id="{EC0C1AEA-EC4D-6622-B672-180C0494F400}"/>
                </a:ext>
              </a:extLst>
            </p:cNvPr>
            <p:cNvSpPr/>
            <p:nvPr/>
          </p:nvSpPr>
          <p:spPr>
            <a:xfrm>
              <a:off x="12714515" y="914400"/>
              <a:ext cx="1001219" cy="10012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TextBox 6">
              <a:extLst>
                <a:ext uri="{FF2B5EF4-FFF2-40B4-BE49-F238E27FC236}">
                  <a16:creationId xmlns:a16="http://schemas.microsoft.com/office/drawing/2014/main" id="{35D6DEA6-50BF-E99E-D1D5-BE99204435E3}"/>
                </a:ext>
              </a:extLst>
            </p:cNvPr>
            <p:cNvSpPr txBox="1"/>
            <p:nvPr/>
          </p:nvSpPr>
          <p:spPr>
            <a:xfrm>
              <a:off x="12849364" y="1131978"/>
              <a:ext cx="731519" cy="461554"/>
            </a:xfrm>
            <a:prstGeom prst="rect">
              <a:avLst/>
            </a:prstGeom>
            <a:noFill/>
          </p:spPr>
          <p:txBody>
            <a:bodyPr wrap="none" lIns="0" tIns="0" rIns="0" bIns="0" rtlCol="0">
              <a:noAutofit/>
            </a:bodyPr>
            <a:lstStyle/>
            <a:p>
              <a:pPr algn="ctr"/>
              <a:r>
                <a:rPr lang="en-GB" sz="3600" b="1" dirty="0">
                  <a:solidFill>
                    <a:schemeClr val="bg1"/>
                  </a:solidFill>
                </a:rPr>
                <a:t>AE2</a:t>
              </a:r>
            </a:p>
          </p:txBody>
        </p:sp>
      </p:grpSp>
    </p:spTree>
    <p:extLst>
      <p:ext uri="{BB962C8B-B14F-4D97-AF65-F5344CB8AC3E}">
        <p14:creationId xmlns:p14="http://schemas.microsoft.com/office/powerpoint/2010/main" val="1131893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90D231-6ACE-9CAB-8F6C-A8687EBEEAB6}"/>
              </a:ext>
            </a:extLst>
          </p:cNvPr>
          <p:cNvPicPr>
            <a:picLocks noChangeAspect="1"/>
          </p:cNvPicPr>
          <p:nvPr/>
        </p:nvPicPr>
        <p:blipFill>
          <a:blip r:embed="rId2"/>
          <a:stretch>
            <a:fillRect/>
          </a:stretch>
        </p:blipFill>
        <p:spPr>
          <a:xfrm>
            <a:off x="587375" y="348341"/>
            <a:ext cx="5318569" cy="5529415"/>
          </a:xfrm>
          <a:prstGeom prst="rect">
            <a:avLst/>
          </a:prstGeom>
          <a:ln>
            <a:noFill/>
          </a:ln>
          <a:effectLst>
            <a:outerShdw blurRad="190500" algn="tl" rotWithShape="0">
              <a:srgbClr val="000000">
                <a:alpha val="70000"/>
              </a:srgbClr>
            </a:outerShdw>
          </a:effectLst>
        </p:spPr>
      </p:pic>
      <p:pic>
        <p:nvPicPr>
          <p:cNvPr id="8" name="Picture 7">
            <a:extLst>
              <a:ext uri="{FF2B5EF4-FFF2-40B4-BE49-F238E27FC236}">
                <a16:creationId xmlns:a16="http://schemas.microsoft.com/office/drawing/2014/main" id="{32F9094C-3A6E-B4CC-8BA1-2133C48DA6DA}"/>
              </a:ext>
            </a:extLst>
          </p:cNvPr>
          <p:cNvPicPr>
            <a:picLocks noChangeAspect="1"/>
          </p:cNvPicPr>
          <p:nvPr/>
        </p:nvPicPr>
        <p:blipFill>
          <a:blip r:embed="rId3"/>
          <a:srcRect l="1871" r="2650"/>
          <a:stretch>
            <a:fillRect/>
          </a:stretch>
        </p:blipFill>
        <p:spPr>
          <a:xfrm>
            <a:off x="6286056" y="635725"/>
            <a:ext cx="5318569" cy="3962401"/>
          </a:xfrm>
          <a:prstGeom prst="rect">
            <a:avLst/>
          </a:prstGeom>
          <a:ln w="88900" cap="sq" cmpd="thickThin">
            <a:solidFill>
              <a:srgbClr val="000000"/>
            </a:solidFill>
            <a:prstDash val="solid"/>
            <a:miter lim="800000"/>
          </a:ln>
          <a:effectLst>
            <a:innerShdw blurRad="76200">
              <a:srgbClr val="000000"/>
            </a:innerShdw>
          </a:effectLst>
        </p:spPr>
      </p:pic>
      <p:grpSp>
        <p:nvGrpSpPr>
          <p:cNvPr id="9" name="Group 8">
            <a:extLst>
              <a:ext uri="{FF2B5EF4-FFF2-40B4-BE49-F238E27FC236}">
                <a16:creationId xmlns:a16="http://schemas.microsoft.com/office/drawing/2014/main" id="{D038058A-05EE-313E-E8D2-630F3CF025DF}"/>
              </a:ext>
            </a:extLst>
          </p:cNvPr>
          <p:cNvGrpSpPr/>
          <p:nvPr/>
        </p:nvGrpSpPr>
        <p:grpSpPr>
          <a:xfrm>
            <a:off x="11007635" y="174171"/>
            <a:ext cx="1001219" cy="1001219"/>
            <a:chOff x="12714515" y="914400"/>
            <a:chExt cx="1001219" cy="1001219"/>
          </a:xfrm>
        </p:grpSpPr>
        <p:sp>
          <p:nvSpPr>
            <p:cNvPr id="10" name="Oval 9">
              <a:extLst>
                <a:ext uri="{FF2B5EF4-FFF2-40B4-BE49-F238E27FC236}">
                  <a16:creationId xmlns:a16="http://schemas.microsoft.com/office/drawing/2014/main" id="{5A00228F-28E4-6A3F-A891-84483FD7E0CF}"/>
                </a:ext>
              </a:extLst>
            </p:cNvPr>
            <p:cNvSpPr/>
            <p:nvPr/>
          </p:nvSpPr>
          <p:spPr>
            <a:xfrm>
              <a:off x="12714515" y="914400"/>
              <a:ext cx="1001219" cy="10012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B5277A7D-A93A-A32E-5549-2FA44AD0EDB9}"/>
                </a:ext>
              </a:extLst>
            </p:cNvPr>
            <p:cNvSpPr txBox="1"/>
            <p:nvPr/>
          </p:nvSpPr>
          <p:spPr>
            <a:xfrm>
              <a:off x="12849364" y="1131978"/>
              <a:ext cx="731519" cy="461554"/>
            </a:xfrm>
            <a:prstGeom prst="rect">
              <a:avLst/>
            </a:prstGeom>
            <a:noFill/>
          </p:spPr>
          <p:txBody>
            <a:bodyPr wrap="none" lIns="0" tIns="0" rIns="0" bIns="0" rtlCol="0">
              <a:noAutofit/>
            </a:bodyPr>
            <a:lstStyle/>
            <a:p>
              <a:pPr algn="ctr"/>
              <a:r>
                <a:rPr lang="en-GB" sz="3600" b="1" dirty="0">
                  <a:solidFill>
                    <a:schemeClr val="bg1"/>
                  </a:solidFill>
                </a:rPr>
                <a:t>AE3</a:t>
              </a:r>
            </a:p>
          </p:txBody>
        </p:sp>
      </p:grpSp>
    </p:spTree>
    <p:extLst>
      <p:ext uri="{BB962C8B-B14F-4D97-AF65-F5344CB8AC3E}">
        <p14:creationId xmlns:p14="http://schemas.microsoft.com/office/powerpoint/2010/main" val="145874100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A15AA-4E6B-D8E4-D118-0065A107E163}"/>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E1E139D-8120-04EB-7E2B-301C96E55D4E}"/>
              </a:ext>
            </a:extLst>
          </p:cNvPr>
          <p:cNvPicPr>
            <a:picLocks noChangeAspect="1"/>
          </p:cNvPicPr>
          <p:nvPr/>
        </p:nvPicPr>
        <p:blipFill>
          <a:blip r:embed="rId2"/>
          <a:stretch>
            <a:fillRect/>
          </a:stretch>
        </p:blipFill>
        <p:spPr>
          <a:xfrm>
            <a:off x="613954" y="367114"/>
            <a:ext cx="10964091" cy="5428707"/>
          </a:xfrm>
          <a:prstGeom prst="rect">
            <a:avLst/>
          </a:prstGeom>
          <a:ln w="88900" cap="sq" cmpd="thickThin">
            <a:solidFill>
              <a:srgbClr val="000000"/>
            </a:solidFill>
            <a:prstDash val="solid"/>
            <a:miter lim="800000"/>
          </a:ln>
          <a:effectLst>
            <a:innerShdw blurRad="76200">
              <a:srgbClr val="000000"/>
            </a:innerShdw>
          </a:effectLst>
        </p:spPr>
      </p:pic>
      <p:grpSp>
        <p:nvGrpSpPr>
          <p:cNvPr id="5" name="Group 4">
            <a:extLst>
              <a:ext uri="{FF2B5EF4-FFF2-40B4-BE49-F238E27FC236}">
                <a16:creationId xmlns:a16="http://schemas.microsoft.com/office/drawing/2014/main" id="{26B2BEB8-D996-9D4F-C875-63AFD0E9B069}"/>
              </a:ext>
            </a:extLst>
          </p:cNvPr>
          <p:cNvGrpSpPr/>
          <p:nvPr/>
        </p:nvGrpSpPr>
        <p:grpSpPr>
          <a:xfrm>
            <a:off x="11007635" y="174171"/>
            <a:ext cx="1001219" cy="1001219"/>
            <a:chOff x="12714515" y="914400"/>
            <a:chExt cx="1001219" cy="1001219"/>
          </a:xfrm>
        </p:grpSpPr>
        <p:sp>
          <p:nvSpPr>
            <p:cNvPr id="3" name="Oval 2">
              <a:extLst>
                <a:ext uri="{FF2B5EF4-FFF2-40B4-BE49-F238E27FC236}">
                  <a16:creationId xmlns:a16="http://schemas.microsoft.com/office/drawing/2014/main" id="{579CA1CB-B80B-DA12-9572-79196CDFF207}"/>
                </a:ext>
              </a:extLst>
            </p:cNvPr>
            <p:cNvSpPr/>
            <p:nvPr/>
          </p:nvSpPr>
          <p:spPr>
            <a:xfrm>
              <a:off x="12714515" y="914400"/>
              <a:ext cx="1001219" cy="100121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extBox 1">
              <a:extLst>
                <a:ext uri="{FF2B5EF4-FFF2-40B4-BE49-F238E27FC236}">
                  <a16:creationId xmlns:a16="http://schemas.microsoft.com/office/drawing/2014/main" id="{6BC7F64D-3C50-6215-BA24-3F5020BC2A49}"/>
                </a:ext>
              </a:extLst>
            </p:cNvPr>
            <p:cNvSpPr txBox="1"/>
            <p:nvPr/>
          </p:nvSpPr>
          <p:spPr>
            <a:xfrm>
              <a:off x="12849364" y="1131978"/>
              <a:ext cx="731519" cy="461554"/>
            </a:xfrm>
            <a:prstGeom prst="rect">
              <a:avLst/>
            </a:prstGeom>
            <a:noFill/>
          </p:spPr>
          <p:txBody>
            <a:bodyPr wrap="none" lIns="0" tIns="0" rIns="0" bIns="0" rtlCol="0">
              <a:noAutofit/>
            </a:bodyPr>
            <a:lstStyle/>
            <a:p>
              <a:pPr algn="ctr"/>
              <a:r>
                <a:rPr lang="en-GB" sz="3600" b="1" dirty="0">
                  <a:solidFill>
                    <a:schemeClr val="bg1"/>
                  </a:solidFill>
                </a:rPr>
                <a:t>AE3</a:t>
              </a:r>
            </a:p>
          </p:txBody>
        </p:sp>
      </p:grpSp>
    </p:spTree>
    <p:extLst>
      <p:ext uri="{BB962C8B-B14F-4D97-AF65-F5344CB8AC3E}">
        <p14:creationId xmlns:p14="http://schemas.microsoft.com/office/powerpoint/2010/main" val="31198236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A37F6-E5E4-4083-08DC-FBCE1FB621FE}"/>
              </a:ext>
            </a:extLst>
          </p:cNvPr>
          <p:cNvSpPr>
            <a:spLocks noGrp="1"/>
          </p:cNvSpPr>
          <p:nvPr>
            <p:ph type="ctrTitle"/>
          </p:nvPr>
        </p:nvSpPr>
        <p:spPr/>
        <p:txBody>
          <a:bodyPr/>
          <a:lstStyle/>
          <a:p>
            <a:r>
              <a:rPr lang="en-GB" dirty="0"/>
              <a:t>Thank You</a:t>
            </a:r>
          </a:p>
        </p:txBody>
      </p:sp>
    </p:spTree>
    <p:extLst>
      <p:ext uri="{BB962C8B-B14F-4D97-AF65-F5344CB8AC3E}">
        <p14:creationId xmlns:p14="http://schemas.microsoft.com/office/powerpoint/2010/main" val="1660217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E19A95B-67A8-30DD-A91D-68A79B9C2DD7}"/>
              </a:ext>
            </a:extLst>
          </p:cNvPr>
          <p:cNvSpPr txBox="1"/>
          <p:nvPr/>
        </p:nvSpPr>
        <p:spPr>
          <a:xfrm>
            <a:off x="489686" y="1326268"/>
            <a:ext cx="10853854" cy="3515065"/>
          </a:xfrm>
          <a:prstGeom prst="rect">
            <a:avLst/>
          </a:prstGeom>
          <a:noFill/>
        </p:spPr>
        <p:txBody>
          <a:bodyPr wrap="square">
            <a:spAutoFit/>
          </a:bodyPr>
          <a:lstStyle/>
          <a:p>
            <a:pPr>
              <a:lnSpc>
                <a:spcPct val="107000"/>
              </a:lnSpc>
              <a:spcAft>
                <a:spcPts val="800"/>
              </a:spcAft>
            </a:pPr>
            <a:r>
              <a:rPr lang="en-GB" sz="3000" kern="100" dirty="0">
                <a:solidFill>
                  <a:schemeClr val="bg1"/>
                </a:solidFill>
                <a:effectLst/>
                <a:latin typeface="+mj-lt"/>
                <a:ea typeface="Aptos" panose="020B0004020202020204" pitchFamily="34" charset="0"/>
                <a:cs typeface="Times New Roman" panose="02020603050405020304" pitchFamily="18" charset="0"/>
              </a:rPr>
              <a:t>The assessment strategy for the </a:t>
            </a:r>
            <a:r>
              <a:rPr lang="en-GB" sz="3000" b="1" kern="100" dirty="0">
                <a:solidFill>
                  <a:schemeClr val="bg1"/>
                </a:solidFill>
                <a:effectLst/>
                <a:latin typeface="+mj-lt"/>
                <a:ea typeface="Aptos" panose="020B0004020202020204" pitchFamily="34" charset="0"/>
                <a:cs typeface="Times New Roman" panose="02020603050405020304" pitchFamily="18" charset="0"/>
              </a:rPr>
              <a:t>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includes a balanced mix of essays, reports, practical exercises, coursework, and tests. These are mapped to each module of the </a:t>
            </a:r>
            <a:r>
              <a:rPr lang="en-GB" sz="3000" b="1" kern="100" dirty="0">
                <a:solidFill>
                  <a:schemeClr val="bg1"/>
                </a:solidFill>
                <a:effectLst/>
                <a:latin typeface="+mj-lt"/>
                <a:ea typeface="Aptos" panose="020B0004020202020204" pitchFamily="34" charset="0"/>
                <a:cs typeface="Times New Roman" panose="02020603050405020304" pitchFamily="18" charset="0"/>
              </a:rPr>
              <a:t>BSc Digital &amp; Technology Solutions Degree Apprenticeship </a:t>
            </a:r>
            <a:r>
              <a:rPr lang="en-GB" sz="3000" kern="100" dirty="0">
                <a:solidFill>
                  <a:schemeClr val="bg1"/>
                </a:solidFill>
                <a:effectLst/>
                <a:latin typeface="+mj-lt"/>
                <a:ea typeface="Aptos" panose="020B0004020202020204" pitchFamily="34" charset="0"/>
                <a:cs typeface="Times New Roman" panose="02020603050405020304" pitchFamily="18" charset="0"/>
              </a:rPr>
              <a:t>to assess the development of Knowledge, Skills, and Behaviours (KSBs). The End Point Assessment (EPA) consists of a Synoptic Project and Presentation.</a:t>
            </a:r>
          </a:p>
        </p:txBody>
      </p:sp>
      <p:sp>
        <p:nvSpPr>
          <p:cNvPr id="2" name="Rectangle 1">
            <a:extLst>
              <a:ext uri="{FF2B5EF4-FFF2-40B4-BE49-F238E27FC236}">
                <a16:creationId xmlns:a16="http://schemas.microsoft.com/office/drawing/2014/main" id="{B0103220-F525-80CD-AD95-D457900FC7B8}"/>
              </a:ext>
            </a:extLst>
          </p:cNvPr>
          <p:cNvSpPr>
            <a:spLocks noChangeArrowheads="1"/>
          </p:cNvSpPr>
          <p:nvPr/>
        </p:nvSpPr>
        <p:spPr bwMode="auto">
          <a:xfrm>
            <a:off x="0" y="5830725"/>
            <a:ext cx="12191999"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800" b="1" i="0" u="none" strike="noStrike" cap="none" normalizeH="0" baseline="0" dirty="0">
                <a:ln>
                  <a:noFill/>
                </a:ln>
                <a:solidFill>
                  <a:schemeClr val="bg1"/>
                </a:solidFill>
                <a:effectLst/>
                <a:cs typeface="Times New Roman" panose="02020603050405020304" pitchFamily="18" charset="0"/>
              </a:rPr>
              <a:t>INSTITUTE FOR APPRENTICESHIPS, 2015b</a:t>
            </a:r>
            <a:r>
              <a:rPr kumimoji="0" lang="en-US" altLang="en-US" sz="800" b="0" i="0" u="none" strike="noStrike" cap="none" normalizeH="0" baseline="0" dirty="0">
                <a:ln>
                  <a:noFill/>
                </a:ln>
                <a:solidFill>
                  <a:schemeClr val="bg1"/>
                </a:solidFill>
                <a:effectLst/>
                <a:cs typeface="Times New Roman" panose="02020603050405020304" pitchFamily="18" charset="0"/>
              </a:rPr>
              <a:t>. </a:t>
            </a:r>
            <a:r>
              <a:rPr kumimoji="0" lang="en-US" altLang="en-US" sz="800" b="0" i="1" u="none" strike="noStrike" cap="none" normalizeH="0" baseline="0" dirty="0">
                <a:ln>
                  <a:noFill/>
                </a:ln>
                <a:solidFill>
                  <a:schemeClr val="bg1"/>
                </a:solidFill>
                <a:effectLst/>
                <a:cs typeface="Times New Roman" panose="02020603050405020304" pitchFamily="18" charset="0"/>
              </a:rPr>
              <a:t>DIGITAL INDUSTRIES -ASSESSMENT PLAN DIGITAL &amp; TECHNOLOGY SOLUTIONS PROFESSIONAL BSC (Hons) Digital &amp; Technology Solutions</a:t>
            </a:r>
            <a:r>
              <a:rPr kumimoji="0" lang="en-US" altLang="en-US" sz="800" b="0" i="0" u="none" strike="noStrike" cap="none" normalizeH="0" baseline="0" dirty="0">
                <a:ln>
                  <a:noFill/>
                </a:ln>
                <a:solidFill>
                  <a:schemeClr val="bg1"/>
                </a:solidFill>
                <a:effectLst/>
                <a:cs typeface="Times New Roman" panose="02020603050405020304" pitchFamily="18" charset="0"/>
              </a:rPr>
              <a:t>. instituteforapprenticeships.org. </a:t>
            </a:r>
            <a:br>
              <a:rPr kumimoji="0" lang="en-US" altLang="en-US" sz="800" b="0" i="0" u="none" strike="noStrike" cap="none" normalizeH="0" baseline="0" dirty="0">
                <a:ln>
                  <a:noFill/>
                </a:ln>
                <a:solidFill>
                  <a:schemeClr val="bg1"/>
                </a:solidFill>
                <a:effectLst/>
                <a:cs typeface="Times New Roman" panose="02020603050405020304" pitchFamily="18" charset="0"/>
              </a:rPr>
            </a:br>
            <a:r>
              <a:rPr kumimoji="0" lang="en-US" altLang="en-US" sz="800" b="0" i="0" u="none" strike="noStrike" cap="none" normalizeH="0" baseline="0" dirty="0">
                <a:ln>
                  <a:noFill/>
                </a:ln>
                <a:solidFill>
                  <a:schemeClr val="bg1"/>
                </a:solidFill>
                <a:effectLst/>
                <a:cs typeface="Times New Roman" panose="02020603050405020304" pitchFamily="18" charset="0"/>
              </a:rPr>
              <a:t>Institute for Apprenticeships [viewed 18 October 2024]. Available from: </a:t>
            </a:r>
            <a:r>
              <a:rPr kumimoji="0" lang="en-US" altLang="en-US" sz="800" b="0" i="0" u="none" strike="noStrike" cap="none" normalizeH="0" baseline="0" dirty="0">
                <a:ln>
                  <a:noFill/>
                </a:ln>
                <a:solidFill>
                  <a:schemeClr val="bg1"/>
                </a:solidFill>
                <a:effectLst/>
                <a:cs typeface="Times New Roman" panose="02020603050405020304" pitchFamily="18" charset="0"/>
                <a:hlinkClick r:id="rId2">
                  <a:extLst>
                    <a:ext uri="{A12FA001-AC4F-418D-AE19-62706E023703}">
                      <ahyp:hlinkClr xmlns:ahyp="http://schemas.microsoft.com/office/drawing/2018/hyperlinkcolor" val="tx"/>
                    </a:ext>
                  </a:extLst>
                </a:hlinkClick>
              </a:rPr>
              <a:t>https://www.instituteforapprenticeships.org/media/1073/digital_and_technology_solutions_professional.pdf</a:t>
            </a:r>
            <a:r>
              <a:rPr kumimoji="0" lang="en-US" altLang="en-US" sz="800" b="0" i="0" u="none" strike="noStrike" cap="none" normalizeH="0" baseline="0" dirty="0">
                <a:ln>
                  <a:noFill/>
                </a:ln>
                <a:solidFill>
                  <a:schemeClr val="bg1"/>
                </a:solidFill>
                <a:effectLst/>
                <a:cs typeface="Times New Roman" panose="02020603050405020304" pitchFamily="18" charset="0"/>
              </a:rPr>
              <a:t> </a:t>
            </a:r>
            <a:endParaRPr kumimoji="0" lang="en-US" altLang="en-US" sz="800" b="0" i="0" u="none" strike="noStrike" cap="none" normalizeH="0" baseline="0" dirty="0">
              <a:ln>
                <a:noFill/>
              </a:ln>
              <a:solidFill>
                <a:schemeClr val="bg1"/>
              </a:solidFill>
              <a:effectLst/>
            </a:endParaRPr>
          </a:p>
        </p:txBody>
      </p:sp>
      <p:sp>
        <p:nvSpPr>
          <p:cNvPr id="5" name="TextBox 4">
            <a:extLst>
              <a:ext uri="{FF2B5EF4-FFF2-40B4-BE49-F238E27FC236}">
                <a16:creationId xmlns:a16="http://schemas.microsoft.com/office/drawing/2014/main" id="{8FC1DF84-147B-66D5-3991-68CB7BE7AF8E}"/>
              </a:ext>
            </a:extLst>
          </p:cNvPr>
          <p:cNvSpPr txBox="1"/>
          <p:nvPr/>
        </p:nvSpPr>
        <p:spPr>
          <a:xfrm>
            <a:off x="587375" y="397464"/>
            <a:ext cx="9064474" cy="769441"/>
          </a:xfrm>
          <a:prstGeom prst="rect">
            <a:avLst/>
          </a:prstGeom>
          <a:noFill/>
        </p:spPr>
        <p:txBody>
          <a:bodyPr wrap="square">
            <a:spAutoFit/>
          </a:bodyPr>
          <a:lstStyle/>
          <a:p>
            <a:r>
              <a:rPr lang="en-GB" sz="4400" b="1" kern="100" dirty="0">
                <a:solidFill>
                  <a:schemeClr val="bg1"/>
                </a:solidFill>
                <a:latin typeface="+mj-lt"/>
                <a:ea typeface="Aptos" panose="020B0004020202020204" pitchFamily="34" charset="0"/>
                <a:cs typeface="Times New Roman" panose="02020603050405020304" pitchFamily="18" charset="0"/>
              </a:rPr>
              <a:t>Overall A</a:t>
            </a:r>
            <a:r>
              <a:rPr lang="en-GB" sz="4400" b="1" kern="100" dirty="0">
                <a:solidFill>
                  <a:schemeClr val="bg1"/>
                </a:solidFill>
                <a:effectLst/>
                <a:latin typeface="+mj-lt"/>
                <a:ea typeface="Aptos" panose="020B0004020202020204" pitchFamily="34" charset="0"/>
                <a:cs typeface="Times New Roman" panose="02020603050405020304" pitchFamily="18" charset="0"/>
              </a:rPr>
              <a:t>ssessment </a:t>
            </a:r>
            <a:r>
              <a:rPr lang="en-GB" sz="4400" b="1" kern="100" dirty="0">
                <a:solidFill>
                  <a:schemeClr val="bg1"/>
                </a:solidFill>
                <a:latin typeface="+mj-lt"/>
                <a:ea typeface="Aptos" panose="020B0004020202020204" pitchFamily="34" charset="0"/>
                <a:cs typeface="Times New Roman" panose="02020603050405020304" pitchFamily="18" charset="0"/>
              </a:rPr>
              <a:t>S</a:t>
            </a:r>
            <a:r>
              <a:rPr lang="en-GB" sz="4400" b="1" kern="100" dirty="0">
                <a:solidFill>
                  <a:schemeClr val="bg1"/>
                </a:solidFill>
                <a:effectLst/>
                <a:latin typeface="+mj-lt"/>
                <a:ea typeface="Aptos" panose="020B0004020202020204" pitchFamily="34" charset="0"/>
                <a:cs typeface="Times New Roman" panose="02020603050405020304" pitchFamily="18" charset="0"/>
              </a:rPr>
              <a:t>trategy </a:t>
            </a:r>
            <a:endParaRPr lang="en-GB" sz="4400" b="1" dirty="0"/>
          </a:p>
        </p:txBody>
      </p:sp>
    </p:spTree>
    <p:extLst>
      <p:ext uri="{BB962C8B-B14F-4D97-AF65-F5344CB8AC3E}">
        <p14:creationId xmlns:p14="http://schemas.microsoft.com/office/powerpoint/2010/main" val="11565549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42A746-9921-1FC5-48CA-86D1E9EFC02E}"/>
              </a:ext>
            </a:extLst>
          </p:cNvPr>
          <p:cNvSpPr txBox="1"/>
          <p:nvPr/>
        </p:nvSpPr>
        <p:spPr>
          <a:xfrm>
            <a:off x="587375" y="1773771"/>
            <a:ext cx="11017250" cy="2004146"/>
          </a:xfrm>
          <a:prstGeom prst="rect">
            <a:avLst/>
          </a:prstGeom>
          <a:noFill/>
        </p:spPr>
        <p:txBody>
          <a:bodyPr wrap="none" lIns="0" tIns="0" rIns="0" bIns="0" rtlCol="0">
            <a:noAutofit/>
          </a:bodyPr>
          <a:lstStyle/>
          <a:p>
            <a:pPr algn="ctr"/>
            <a:r>
              <a:rPr lang="en-GB" sz="9600" b="1" dirty="0">
                <a:solidFill>
                  <a:schemeClr val="bg1"/>
                </a:solidFill>
              </a:rPr>
              <a:t>Portfolio Mapping</a:t>
            </a:r>
          </a:p>
        </p:txBody>
      </p:sp>
    </p:spTree>
    <p:extLst>
      <p:ext uri="{BB962C8B-B14F-4D97-AF65-F5344CB8AC3E}">
        <p14:creationId xmlns:p14="http://schemas.microsoft.com/office/powerpoint/2010/main" val="3338240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74DF22-C223-DCB2-BB7B-AE23614C1DBA}"/>
              </a:ext>
            </a:extLst>
          </p:cNvPr>
          <p:cNvPicPr>
            <a:picLocks noChangeAspect="1"/>
          </p:cNvPicPr>
          <p:nvPr/>
        </p:nvPicPr>
        <p:blipFill>
          <a:blip r:embed="rId2"/>
          <a:stretch>
            <a:fillRect/>
          </a:stretch>
        </p:blipFill>
        <p:spPr>
          <a:xfrm>
            <a:off x="3127124" y="95418"/>
            <a:ext cx="5937752" cy="589077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489351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16989-D8EC-6F53-F62C-761B03D655BB}"/>
              </a:ext>
            </a:extLst>
          </p:cNvPr>
          <p:cNvPicPr>
            <a:picLocks noChangeAspect="1"/>
          </p:cNvPicPr>
          <p:nvPr/>
        </p:nvPicPr>
        <p:blipFill>
          <a:blip r:embed="rId2"/>
          <a:stretch>
            <a:fillRect/>
          </a:stretch>
        </p:blipFill>
        <p:spPr>
          <a:xfrm>
            <a:off x="228600" y="789055"/>
            <a:ext cx="11734800" cy="4665002"/>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520996636"/>
      </p:ext>
    </p:extLst>
  </p:cSld>
  <p:clrMapOvr>
    <a:masterClrMapping/>
  </p:clrMapOvr>
</p:sld>
</file>

<file path=ppt/theme/theme1.xml><?xml version="1.0" encoding="utf-8"?>
<a:theme xmlns:a="http://schemas.openxmlformats.org/drawingml/2006/main" name="Office Theme">
  <a:themeElements>
    <a:clrScheme name="Solent">
      <a:dk1>
        <a:srgbClr val="1D2136"/>
      </a:dk1>
      <a:lt1>
        <a:srgbClr val="FFFFFF"/>
      </a:lt1>
      <a:dk2>
        <a:srgbClr val="1D2136"/>
      </a:dk2>
      <a:lt2>
        <a:srgbClr val="FFFFFF"/>
      </a:lt2>
      <a:accent1>
        <a:srgbClr val="CD1423"/>
      </a:accent1>
      <a:accent2>
        <a:srgbClr val="1D2136"/>
      </a:accent2>
      <a:accent3>
        <a:srgbClr val="C6C745"/>
      </a:accent3>
      <a:accent4>
        <a:srgbClr val="FF4D00"/>
      </a:accent4>
      <a:accent5>
        <a:srgbClr val="01C3DE"/>
      </a:accent5>
      <a:accent6>
        <a:srgbClr val="C9267D"/>
      </a:accent6>
      <a:hlink>
        <a:srgbClr val="01C3DE"/>
      </a:hlink>
      <a:folHlink>
        <a:srgbClr val="1D2136"/>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gn="l">
          <a:defRPr dirty="0" smtClean="0"/>
        </a:defPPr>
      </a:lstStyle>
    </a:txDef>
  </a:objectDefaults>
  <a:extraClrSchemeLst/>
  <a:extLst>
    <a:ext uri="{05A4C25C-085E-4340-85A3-A5531E510DB2}">
      <thm15:themeFamily xmlns:thm15="http://schemas.microsoft.com/office/thememl/2012/main" name="Soton_Solent-template_2024.potx" id="{26D22C6F-360E-4BA4-85EA-311E3C6369B3}" vid="{FFEAEAAF-436E-4FD0-8AC4-4324E202D8F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NEW_Soton_Solent-template_2024</Template>
  <TotalTime>493</TotalTime>
  <Words>2059</Words>
  <Application>Microsoft Office PowerPoint</Application>
  <PresentationFormat>Widescreen</PresentationFormat>
  <Paragraphs>133</Paragraphs>
  <Slides>56</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Aptos</vt:lpstr>
      <vt:lpstr>Arial</vt:lpstr>
      <vt:lpstr>Calibri</vt:lpstr>
      <vt:lpstr>Times New Roman</vt:lpstr>
      <vt:lpstr>Trebuchet MS</vt:lpstr>
      <vt:lpstr>Office Theme</vt:lpstr>
      <vt:lpstr>EPA Assessor Training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vector>
  </TitlesOfParts>
  <Company>Solent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Martin Reid</dc:creator>
  <cp:lastModifiedBy>Martin Reid</cp:lastModifiedBy>
  <cp:revision>7</cp:revision>
  <dcterms:created xsi:type="dcterms:W3CDTF">2025-02-13T15:28:51Z</dcterms:created>
  <dcterms:modified xsi:type="dcterms:W3CDTF">2025-10-05T15:08:39Z</dcterms:modified>
</cp:coreProperties>
</file>